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58" r:id="rId4"/>
    <p:sldId id="259" r:id="rId5"/>
    <p:sldId id="268" r:id="rId6"/>
    <p:sldId id="264" r:id="rId7"/>
    <p:sldId id="262" r:id="rId8"/>
    <p:sldId id="261" r:id="rId9"/>
    <p:sldId id="263" r:id="rId10"/>
    <p:sldId id="265" r:id="rId11"/>
    <p:sldId id="273" r:id="rId12"/>
    <p:sldId id="267" r:id="rId13"/>
    <p:sldId id="269" r:id="rId14"/>
    <p:sldId id="275" r:id="rId15"/>
    <p:sldId id="276" r:id="rId16"/>
    <p:sldId id="277" r:id="rId17"/>
    <p:sldId id="271" r:id="rId18"/>
    <p:sldId id="274" r:id="rId19"/>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603" autoAdjust="0"/>
    <p:restoredTop sz="77716" autoAdjust="0"/>
  </p:normalViewPr>
  <p:slideViewPr>
    <p:cSldViewPr>
      <p:cViewPr varScale="1">
        <p:scale>
          <a:sx n="56" d="100"/>
          <a:sy n="56" d="100"/>
        </p:scale>
        <p:origin x="1674"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091"/>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179484" y="0"/>
            <a:ext cx="3962400" cy="344091"/>
          </a:xfrm>
          <a:prstGeom prst="rect">
            <a:avLst/>
          </a:prstGeom>
        </p:spPr>
        <p:txBody>
          <a:bodyPr vert="horz" lIns="91440" tIns="45720" rIns="91440" bIns="45720" rtlCol="0"/>
          <a:lstStyle>
            <a:lvl1pPr algn="r">
              <a:defRPr sz="1200"/>
            </a:lvl1pPr>
          </a:lstStyle>
          <a:p>
            <a:fld id="{A23DAC6E-264F-499E-B657-A6AA6A1A6D3D}" type="datetimeFigureOut">
              <a:rPr lang="en-GB" smtClean="0"/>
              <a:pPr/>
              <a:t>22/09/2023</a:t>
            </a:fld>
            <a:endParaRPr lang="en-GB"/>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14400" y="3300412"/>
            <a:ext cx="7315200" cy="2700338"/>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910"/>
            <a:ext cx="3962400" cy="34409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179484" y="6513910"/>
            <a:ext cx="3962400" cy="344090"/>
          </a:xfrm>
          <a:prstGeom prst="rect">
            <a:avLst/>
          </a:prstGeom>
        </p:spPr>
        <p:txBody>
          <a:bodyPr vert="horz" lIns="91440" tIns="45720" rIns="91440" bIns="45720" rtlCol="0" anchor="b"/>
          <a:lstStyle>
            <a:lvl1pPr algn="r">
              <a:defRPr sz="1200"/>
            </a:lvl1pPr>
          </a:lstStyle>
          <a:p>
            <a:fld id="{8DBF0BDD-271B-44ED-A6BB-031A7CD24E6B}" type="slidenum">
              <a:rPr lang="en-GB" smtClean="0"/>
              <a:pPr/>
              <a:t>‹#›</a:t>
            </a:fld>
            <a:endParaRPr lang="en-GB"/>
          </a:p>
        </p:txBody>
      </p:sp>
    </p:spTree>
    <p:extLst>
      <p:ext uri="{BB962C8B-B14F-4D97-AF65-F5344CB8AC3E}">
        <p14:creationId xmlns:p14="http://schemas.microsoft.com/office/powerpoint/2010/main" val="22590411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3" Type="http://schemas.openxmlformats.org/officeDocument/2006/relationships/hyperlink" Target="https://www.explorelearning.co.uk/maths-english-tuition/"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1</a:t>
            </a:fld>
            <a:endParaRPr lang="en-GB"/>
          </a:p>
        </p:txBody>
      </p:sp>
    </p:spTree>
    <p:extLst>
      <p:ext uri="{BB962C8B-B14F-4D97-AF65-F5344CB8AC3E}">
        <p14:creationId xmlns:p14="http://schemas.microsoft.com/office/powerpoint/2010/main" val="212469830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2</a:t>
            </a:fld>
            <a:endParaRPr lang="en-GB"/>
          </a:p>
        </p:txBody>
      </p:sp>
    </p:spTree>
    <p:extLst>
      <p:ext uri="{BB962C8B-B14F-4D97-AF65-F5344CB8AC3E}">
        <p14:creationId xmlns:p14="http://schemas.microsoft.com/office/powerpoint/2010/main" val="164673239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3</a:t>
            </a:fld>
            <a:endParaRPr lang="en-GB"/>
          </a:p>
        </p:txBody>
      </p:sp>
    </p:spTree>
    <p:extLst>
      <p:ext uri="{BB962C8B-B14F-4D97-AF65-F5344CB8AC3E}">
        <p14:creationId xmlns:p14="http://schemas.microsoft.com/office/powerpoint/2010/main" val="4109573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4</a:t>
            </a:fld>
            <a:endParaRPr lang="en-GB"/>
          </a:p>
        </p:txBody>
      </p:sp>
    </p:spTree>
    <p:extLst>
      <p:ext uri="{BB962C8B-B14F-4D97-AF65-F5344CB8AC3E}">
        <p14:creationId xmlns:p14="http://schemas.microsoft.com/office/powerpoint/2010/main" val="31369838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sz="1200" baseline="0" dirty="0">
                <a:latin typeface="NTPreCursivefk" pitchFamily="66" charset="0"/>
              </a:rPr>
              <a:t> It’s always a big jump from Reception to Year 1</a:t>
            </a:r>
            <a:endParaRPr lang="en-GB" sz="1200" dirty="0">
              <a:latin typeface="NTPreCursivefk" pitchFamily="66" charset="0"/>
            </a:endParaRPr>
          </a:p>
          <a:p>
            <a:pPr>
              <a:buFont typeface="Arial" pitchFamily="34" charset="0"/>
              <a:buChar char="•"/>
            </a:pPr>
            <a:r>
              <a:rPr lang="en-GB" sz="1200" dirty="0">
                <a:latin typeface="NTPreCursivefk" pitchFamily="66" charset="0"/>
              </a:rPr>
              <a:t> Aware that this year is very different to previous years! Focus on wellbeing and building relationships. </a:t>
            </a:r>
          </a:p>
          <a:p>
            <a:pPr>
              <a:buFont typeface="Arial" pitchFamily="34" charset="0"/>
              <a:buChar char="•"/>
            </a:pPr>
            <a:r>
              <a:rPr lang="en-GB" sz="1200" dirty="0">
                <a:latin typeface="NTPreCursivefk" pitchFamily="66" charset="0"/>
              </a:rPr>
              <a:t> Key Stage 1 is more structured than the Early Years.</a:t>
            </a:r>
          </a:p>
          <a:p>
            <a:pPr>
              <a:buFont typeface="Arial" pitchFamily="34" charset="0"/>
              <a:buChar char="•"/>
            </a:pPr>
            <a:r>
              <a:rPr lang="en-GB" sz="1200" dirty="0">
                <a:latin typeface="NTPreCursivefk" pitchFamily="66" charset="0"/>
              </a:rPr>
              <a:t> Focus on becoming more independent learners.</a:t>
            </a:r>
          </a:p>
          <a:p>
            <a:pPr>
              <a:buFont typeface="Arial" pitchFamily="34" charset="0"/>
              <a:buChar char="•"/>
            </a:pPr>
            <a:r>
              <a:rPr lang="en-GB" sz="1200" dirty="0">
                <a:latin typeface="NTPreCursivefk" pitchFamily="66" charset="0"/>
              </a:rPr>
              <a:t>Expectations of children are very high, which we need to ensure they are able to access the curriculum set by the Government.</a:t>
            </a:r>
          </a:p>
          <a:p>
            <a:endParaRPr lang="en-GB" dirty="0"/>
          </a:p>
        </p:txBody>
      </p:sp>
      <p:sp>
        <p:nvSpPr>
          <p:cNvPr id="4" name="Slide Number Placeholder 3"/>
          <p:cNvSpPr>
            <a:spLocks noGrp="1"/>
          </p:cNvSpPr>
          <p:nvPr>
            <p:ph type="sldNum" sz="quarter" idx="10"/>
          </p:nvPr>
        </p:nvSpPr>
        <p:spPr/>
        <p:txBody>
          <a:bodyPr/>
          <a:lstStyle/>
          <a:p>
            <a:fld id="{8DBF0BDD-271B-44ED-A6BB-031A7CD24E6B}" type="slidenum">
              <a:rPr lang="en-GB" smtClean="0"/>
              <a:pPr/>
              <a:t>5</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GB" sz="1200" dirty="0">
                <a:latin typeface="NTPreCursivefk" pitchFamily="66" charset="0"/>
              </a:rPr>
              <a:t>Morning routine: Doors open at 8.50, independent Busy</a:t>
            </a:r>
            <a:r>
              <a:rPr lang="en-GB" sz="1200" baseline="0" dirty="0">
                <a:latin typeface="NTPreCursivefk" pitchFamily="66" charset="0"/>
              </a:rPr>
              <a:t> Bee task until register at 9</a:t>
            </a:r>
            <a:endParaRPr lang="en-GB" sz="1200" dirty="0">
              <a:latin typeface="NTPreCursivefk" pitchFamily="66" charset="0"/>
            </a:endParaRPr>
          </a:p>
          <a:p>
            <a:pPr>
              <a:buFont typeface="Arial" pitchFamily="34" charset="0"/>
              <a:buChar char="•"/>
            </a:pPr>
            <a:r>
              <a:rPr lang="en-GB" sz="1200" dirty="0">
                <a:latin typeface="NTPreCursivefk" pitchFamily="66" charset="0"/>
              </a:rPr>
              <a:t> Open door policy:</a:t>
            </a:r>
          </a:p>
          <a:p>
            <a:r>
              <a:rPr lang="en-GB" sz="1200" dirty="0">
                <a:latin typeface="NTPreCursivefk" pitchFamily="66" charset="0"/>
              </a:rPr>
              <a:t>Staff are available to speak to in the morning and at home time, however if you would like a longer discussion feel free to make an appointment at the school office.</a:t>
            </a:r>
          </a:p>
          <a:p>
            <a:endParaRPr lang="en-GB" dirty="0"/>
          </a:p>
        </p:txBody>
      </p:sp>
      <p:sp>
        <p:nvSpPr>
          <p:cNvPr id="4" name="Slide Number Placeholder 3"/>
          <p:cNvSpPr>
            <a:spLocks noGrp="1"/>
          </p:cNvSpPr>
          <p:nvPr>
            <p:ph type="sldNum" sz="quarter" idx="10"/>
          </p:nvPr>
        </p:nvSpPr>
        <p:spPr/>
        <p:txBody>
          <a:bodyPr/>
          <a:lstStyle/>
          <a:p>
            <a:fld id="{8DBF0BDD-271B-44ED-A6BB-031A7CD24E6B}" type="slidenum">
              <a:rPr lang="en-GB" smtClean="0"/>
              <a:pPr/>
              <a:t>6</a:t>
            </a:fld>
            <a:endParaRPr lang="en-GB"/>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dirty="0"/>
              <a:t>Education in Year 1 is more structured than Early Years.</a:t>
            </a:r>
          </a:p>
          <a:p>
            <a:pPr marL="171450" indent="-171450">
              <a:buFont typeface="Arial" panose="020B0604020202020204" pitchFamily="34" charset="0"/>
              <a:buChar char="•"/>
            </a:pPr>
            <a:r>
              <a:rPr lang="en-GB" dirty="0"/>
              <a:t>Explicit lessons – </a:t>
            </a:r>
            <a:r>
              <a:rPr lang="en-GB" dirty="0" err="1"/>
              <a:t>RWInc</a:t>
            </a:r>
            <a:r>
              <a:rPr lang="en-GB" dirty="0"/>
              <a:t> (English), Maths, Science, Geography, History, Art, Music, Computing, D&amp;T, P.E, RE, PSHE.</a:t>
            </a:r>
            <a:r>
              <a:rPr lang="en-GB" sz="1200" dirty="0">
                <a:latin typeface="NTPreCursivefk" pitchFamily="66" charset="0"/>
              </a:rPr>
              <a:t> </a:t>
            </a:r>
          </a:p>
        </p:txBody>
      </p:sp>
      <p:sp>
        <p:nvSpPr>
          <p:cNvPr id="4" name="Slide Number Placeholder 3"/>
          <p:cNvSpPr>
            <a:spLocks noGrp="1"/>
          </p:cNvSpPr>
          <p:nvPr>
            <p:ph type="sldNum" sz="quarter" idx="5"/>
          </p:nvPr>
        </p:nvSpPr>
        <p:spPr/>
        <p:txBody>
          <a:bodyPr/>
          <a:lstStyle/>
          <a:p>
            <a:fld id="{8DBF0BDD-271B-44ED-A6BB-031A7CD24E6B}" type="slidenum">
              <a:rPr lang="en-GB" smtClean="0"/>
              <a:pPr/>
              <a:t>7</a:t>
            </a:fld>
            <a:endParaRPr lang="en-GB"/>
          </a:p>
        </p:txBody>
      </p:sp>
    </p:spTree>
    <p:extLst>
      <p:ext uri="{BB962C8B-B14F-4D97-AF65-F5344CB8AC3E}">
        <p14:creationId xmlns:p14="http://schemas.microsoft.com/office/powerpoint/2010/main" val="24634473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dirty="0">
                <a:latin typeface="NTPreCursivefk" pitchFamily="66" charset="0"/>
              </a:rPr>
              <a:t>Children will usually remove shoes and socks for gymnastic sessions, and also their jumpers and cardigans.</a:t>
            </a:r>
          </a:p>
          <a:p>
            <a:pPr marL="171450" indent="-171450">
              <a:buFont typeface="Arial" panose="020B0604020202020204" pitchFamily="34" charset="0"/>
              <a:buChar char="•"/>
            </a:pPr>
            <a:r>
              <a:rPr lang="en-GB" sz="1200" dirty="0">
                <a:latin typeface="NTPreCursivefk" pitchFamily="66" charset="0"/>
              </a:rPr>
              <a:t>We already have a pile of lost property with no names, which makes it very difficult to reunite with owners!</a:t>
            </a:r>
            <a:endParaRPr lang="en-GB" dirty="0"/>
          </a:p>
        </p:txBody>
      </p:sp>
      <p:sp>
        <p:nvSpPr>
          <p:cNvPr id="4" name="Slide Number Placeholder 3"/>
          <p:cNvSpPr>
            <a:spLocks noGrp="1"/>
          </p:cNvSpPr>
          <p:nvPr>
            <p:ph type="sldNum" sz="quarter" idx="5"/>
          </p:nvPr>
        </p:nvSpPr>
        <p:spPr/>
        <p:txBody>
          <a:bodyPr/>
          <a:lstStyle/>
          <a:p>
            <a:fld id="{8DBF0BDD-271B-44ED-A6BB-031A7CD24E6B}" type="slidenum">
              <a:rPr lang="en-GB" smtClean="0"/>
              <a:pPr/>
              <a:t>8</a:t>
            </a:fld>
            <a:endParaRPr lang="en-GB"/>
          </a:p>
        </p:txBody>
      </p:sp>
    </p:spTree>
    <p:extLst>
      <p:ext uri="{BB962C8B-B14F-4D97-AF65-F5344CB8AC3E}">
        <p14:creationId xmlns:p14="http://schemas.microsoft.com/office/powerpoint/2010/main" val="7935735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latin typeface="NTPreCursivefk" pitchFamily="66" charset="0"/>
              </a:rPr>
              <a:t>Some sessions targeting children working at a ‘Greater Depth’, boosting confidence, ‘Pre-teach’, etc.</a:t>
            </a:r>
          </a:p>
          <a:p>
            <a:pPr marL="171450" indent="-171450">
              <a:buFont typeface="Arial" panose="020B0604020202020204" pitchFamily="34" charset="0"/>
              <a:buChar char="•"/>
            </a:pPr>
            <a:r>
              <a:rPr lang="en-GB" dirty="0"/>
              <a:t>Can cover academic subjects, like </a:t>
            </a:r>
            <a:r>
              <a:rPr lang="en-GB" dirty="0" err="1"/>
              <a:t>RWInc</a:t>
            </a:r>
            <a:r>
              <a:rPr lang="en-GB" dirty="0"/>
              <a:t> 1-1, maths or supporting wellbeing, developing motor skills, etc.</a:t>
            </a:r>
          </a:p>
          <a:p>
            <a:pPr marL="171450" indent="-171450">
              <a:buFont typeface="Arial" panose="020B0604020202020204" pitchFamily="34" charset="0"/>
              <a:buChar char="•"/>
            </a:pPr>
            <a:r>
              <a:rPr lang="en-GB" dirty="0"/>
              <a:t>Led by different familiar adults (Teachers, STAs, Anna Jones)</a:t>
            </a:r>
          </a:p>
        </p:txBody>
      </p:sp>
      <p:sp>
        <p:nvSpPr>
          <p:cNvPr id="4" name="Slide Number Placeholder 3"/>
          <p:cNvSpPr>
            <a:spLocks noGrp="1"/>
          </p:cNvSpPr>
          <p:nvPr>
            <p:ph type="sldNum" sz="quarter" idx="5"/>
          </p:nvPr>
        </p:nvSpPr>
        <p:spPr/>
        <p:txBody>
          <a:bodyPr/>
          <a:lstStyle/>
          <a:p>
            <a:fld id="{8DBF0BDD-271B-44ED-A6BB-031A7CD24E6B}" type="slidenum">
              <a:rPr lang="en-GB" smtClean="0"/>
              <a:pPr/>
              <a:t>9</a:t>
            </a:fld>
            <a:endParaRPr lang="en-GB"/>
          </a:p>
        </p:txBody>
      </p:sp>
    </p:spTree>
    <p:extLst>
      <p:ext uri="{BB962C8B-B14F-4D97-AF65-F5344CB8AC3E}">
        <p14:creationId xmlns:p14="http://schemas.microsoft.com/office/powerpoint/2010/main" val="13518988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GB" sz="1200" dirty="0">
                <a:latin typeface="NTPreCursivefk" pitchFamily="66" charset="0"/>
              </a:rPr>
              <a:t>All children have been assessed and grouped.</a:t>
            </a:r>
          </a:p>
          <a:p>
            <a:pPr marL="171450" indent="-171450">
              <a:buFont typeface="Arial" panose="020B0604020202020204" pitchFamily="34" charset="0"/>
              <a:buChar char="•"/>
            </a:pPr>
            <a:r>
              <a:rPr lang="en-GB" sz="1200" dirty="0">
                <a:latin typeface="NTPreCursivefk" pitchFamily="66" charset="0"/>
              </a:rPr>
              <a:t>Some children may repeating groups if they do not have the phonic knowledge to move on to the next group. This is why reading at home regularly is so important .</a:t>
            </a:r>
          </a:p>
          <a:p>
            <a:pPr marL="171450" indent="-171450">
              <a:buFont typeface="Arial" panose="020B0604020202020204" pitchFamily="34" charset="0"/>
              <a:buChar char="•"/>
            </a:pPr>
            <a:r>
              <a:rPr lang="en-GB" sz="1200" dirty="0">
                <a:latin typeface="NTPreCursivefk" pitchFamily="66" charset="0"/>
              </a:rPr>
              <a:t>Children are assessed again before the end of the half term, possibly sooner if we think they are progressing very quickly, or are struggling in their current group.</a:t>
            </a:r>
          </a:p>
          <a:p>
            <a:pPr marL="171450" indent="-171450">
              <a:buFont typeface="Arial" panose="020B0604020202020204" pitchFamily="34" charset="0"/>
              <a:buChar char="•"/>
            </a:pPr>
            <a:r>
              <a:rPr lang="en-GB" sz="1200" dirty="0">
                <a:latin typeface="NTPreCursivefk" pitchFamily="66" charset="0"/>
              </a:rPr>
              <a:t>If you are unsure on how to support your child with phonics/reading, lots of free information and videos on Ruth </a:t>
            </a:r>
            <a:r>
              <a:rPr lang="en-GB" sz="1200" dirty="0" err="1">
                <a:latin typeface="NTPreCursivefk" pitchFamily="66" charset="0"/>
              </a:rPr>
              <a:t>Miskin</a:t>
            </a:r>
            <a:r>
              <a:rPr lang="en-GB" sz="1200" dirty="0">
                <a:latin typeface="NTPreCursivefk" pitchFamily="66" charset="0"/>
              </a:rPr>
              <a:t> (creator of </a:t>
            </a:r>
            <a:r>
              <a:rPr lang="en-GB" sz="1200" dirty="0" err="1">
                <a:latin typeface="NTPreCursivefk" pitchFamily="66" charset="0"/>
              </a:rPr>
              <a:t>RWInc</a:t>
            </a:r>
            <a:r>
              <a:rPr lang="en-GB" sz="1200" dirty="0">
                <a:latin typeface="NTPreCursivefk" pitchFamily="66" charset="0"/>
              </a:rPr>
              <a:t>) website.</a:t>
            </a:r>
          </a:p>
        </p:txBody>
      </p:sp>
      <p:sp>
        <p:nvSpPr>
          <p:cNvPr id="4" name="Slide Number Placeholder 3"/>
          <p:cNvSpPr>
            <a:spLocks noGrp="1"/>
          </p:cNvSpPr>
          <p:nvPr>
            <p:ph type="sldNum" sz="quarter" idx="5"/>
          </p:nvPr>
        </p:nvSpPr>
        <p:spPr/>
        <p:txBody>
          <a:bodyPr/>
          <a:lstStyle/>
          <a:p>
            <a:fld id="{8DBF0BDD-271B-44ED-A6BB-031A7CD24E6B}" type="slidenum">
              <a:rPr lang="en-GB" smtClean="0"/>
              <a:pPr/>
              <a:t>10</a:t>
            </a:fld>
            <a:endParaRPr lang="en-GB"/>
          </a:p>
        </p:txBody>
      </p:sp>
    </p:spTree>
    <p:extLst>
      <p:ext uri="{BB962C8B-B14F-4D97-AF65-F5344CB8AC3E}">
        <p14:creationId xmlns:p14="http://schemas.microsoft.com/office/powerpoint/2010/main" val="2635104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sz="1200" dirty="0">
                <a:latin typeface="NTPreCursivefk" pitchFamily="66" charset="0"/>
              </a:rPr>
              <a:t> One of our main focuses at St James’ is developing a love of reading, reading for pleasure.</a:t>
            </a:r>
          </a:p>
          <a:p>
            <a:pPr>
              <a:buFont typeface="Arial" pitchFamily="34" charset="0"/>
              <a:buChar char="•"/>
            </a:pPr>
            <a:r>
              <a:rPr lang="en-GB" sz="1200" dirty="0">
                <a:latin typeface="NTPreCursivefk" pitchFamily="66" charset="0"/>
              </a:rPr>
              <a:t> Children should be reading at home as often as possible – at least 5 times a week.</a:t>
            </a: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r>
              <a:rPr lang="en-GB" sz="1200" dirty="0">
                <a:latin typeface="NTPreCursivefk" pitchFamily="66" charset="0"/>
              </a:rPr>
              <a:t> Your </a:t>
            </a:r>
            <a:r>
              <a:rPr lang="en-GB" sz="1200" dirty="0" err="1">
                <a:latin typeface="NTPreCursivefk" pitchFamily="66" charset="0"/>
              </a:rPr>
              <a:t>RWInc</a:t>
            </a:r>
            <a:r>
              <a:rPr lang="en-GB" sz="1200" dirty="0">
                <a:latin typeface="NTPreCursivefk" pitchFamily="66" charset="0"/>
              </a:rPr>
              <a:t> books should take priority, as the programme closely matches book to your child’s phonic knowledge, however reading additional library books, magazines, etc is encouraged!</a:t>
            </a:r>
            <a:r>
              <a:rPr lang="en-GB" dirty="0"/>
              <a:t> The scheme carefully selects words based on phonic knowledge for the colour groupings. The aim of reading these books is for your child to read as a ‘storyteller’, using good expression and intonation. They should also pay attention to punctuation (e.g. pausing for a sufficient amount of time at full stops), and read fluently. </a:t>
            </a:r>
            <a:endParaRPr lang="en-GB" sz="1200" dirty="0">
              <a:latin typeface="NTPreCursivefk" pitchFamily="66" charset="0"/>
            </a:endParaRPr>
          </a:p>
          <a:p>
            <a:pPr>
              <a:buFont typeface="Arial" pitchFamily="34" charset="0"/>
              <a:buChar char="•"/>
            </a:pPr>
            <a:r>
              <a:rPr lang="en-GB" sz="1200" dirty="0">
                <a:latin typeface="NTPreCursivefk" pitchFamily="66" charset="0"/>
              </a:rPr>
              <a:t> Difference between fluency and comprehension. We need to build fluency in order for children to read without focussing on sounding out words which disrupts the ‘flow’</a:t>
            </a:r>
          </a:p>
          <a:p>
            <a:pPr>
              <a:buFont typeface="Arial" pitchFamily="34" charset="0"/>
              <a:buChar char="•"/>
            </a:pPr>
            <a:r>
              <a:rPr lang="en-GB" sz="1200" dirty="0">
                <a:latin typeface="NTPreCursivefk" pitchFamily="66" charset="0"/>
              </a:rPr>
              <a:t>Reluctant – don’t want argument and associate reading with negatives. Compromise – page each, you start and they finish sentence, read a few pages rather than the whole book, they read a few pages in bed then they choose bedtime story, just read green/red words at start of books, etc </a:t>
            </a:r>
          </a:p>
          <a:p>
            <a:pPr>
              <a:buFont typeface="Arial" pitchFamily="34" charset="0"/>
              <a:buChar char="•"/>
            </a:pPr>
            <a:r>
              <a:rPr lang="en-GB" sz="1200" dirty="0">
                <a:latin typeface="NTPreCursivefk" pitchFamily="66" charset="0"/>
              </a:rPr>
              <a:t> Record in their reading record and bring into school on a Friday Morning to get their reading record stamped/signed. After 6 weeks children will receive Bronze Award, then Silver and Gold where the children reading a reading book to keep.</a:t>
            </a:r>
          </a:p>
          <a:p>
            <a:pPr>
              <a:buFont typeface="Arial" pitchFamily="34" charset="0"/>
              <a:buChar char="•"/>
            </a:pPr>
            <a:r>
              <a:rPr lang="en-GB" sz="1200" dirty="0">
                <a:latin typeface="NTPreCursivefk" pitchFamily="66" charset="0"/>
              </a:rPr>
              <a:t> It is just as important for children to hear you read to them. Model ‘fantastic reading’.</a:t>
            </a:r>
          </a:p>
        </p:txBody>
      </p:sp>
      <p:sp>
        <p:nvSpPr>
          <p:cNvPr id="4" name="Slide Number Placeholder 3"/>
          <p:cNvSpPr>
            <a:spLocks noGrp="1"/>
          </p:cNvSpPr>
          <p:nvPr>
            <p:ph type="sldNum" sz="quarter" idx="5"/>
          </p:nvPr>
        </p:nvSpPr>
        <p:spPr/>
        <p:txBody>
          <a:bodyPr/>
          <a:lstStyle/>
          <a:p>
            <a:fld id="{8DBF0BDD-271B-44ED-A6BB-031A7CD24E6B}" type="slidenum">
              <a:rPr lang="en-GB" smtClean="0"/>
              <a:pPr/>
              <a:t>11</a:t>
            </a:fld>
            <a:endParaRPr lang="en-GB"/>
          </a:p>
        </p:txBody>
      </p:sp>
    </p:spTree>
    <p:extLst>
      <p:ext uri="{BB962C8B-B14F-4D97-AF65-F5344CB8AC3E}">
        <p14:creationId xmlns:p14="http://schemas.microsoft.com/office/powerpoint/2010/main" val="35794657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Font typeface="Arial" panose="020B0604020202020204" pitchFamily="34" charset="0"/>
              <a:buChar char="•"/>
            </a:pPr>
            <a:r>
              <a:rPr lang="en-GB" sz="1200" kern="1200" dirty="0">
                <a:solidFill>
                  <a:schemeClr val="tx1"/>
                </a:solidFill>
                <a:effectLst/>
                <a:latin typeface="+mn-lt"/>
                <a:ea typeface="+mn-ea"/>
                <a:cs typeface="+mn-cs"/>
              </a:rPr>
              <a:t>We have made the decision to transition towards an optional homework policy</a:t>
            </a:r>
            <a:endParaRPr lang="en-GB" sz="1200" dirty="0">
              <a:latin typeface="NTPreCursivefk" pitchFamily="66" charset="0"/>
            </a:endParaRPr>
          </a:p>
          <a:p>
            <a:pPr marL="457200" indent="-457200">
              <a:buFont typeface="Arial" panose="020B0604020202020204" pitchFamily="34" charset="0"/>
              <a:buChar char="•"/>
            </a:pPr>
            <a:r>
              <a:rPr lang="en-GB" sz="1200" dirty="0">
                <a:latin typeface="NTPreCursivefk" pitchFamily="66" charset="0"/>
              </a:rPr>
              <a:t>Spellings will be uploaded to Seesaw on a Friday. You will have received a note telling you which set of spellings, and how many of these they are to practice. Please practice all week in preparation for following Friday when they will be checked. You can also use Spelling Shed to further practise.</a:t>
            </a:r>
          </a:p>
          <a:p>
            <a:pPr marL="457200" indent="-457200">
              <a:buFont typeface="Arial" panose="020B0604020202020204" pitchFamily="34" charset="0"/>
              <a:buChar char="•"/>
            </a:pPr>
            <a:r>
              <a:rPr lang="en-GB" sz="1200" dirty="0">
                <a:latin typeface="NTPreCursivefk" pitchFamily="66" charset="0"/>
              </a:rPr>
              <a:t>. </a:t>
            </a:r>
          </a:p>
          <a:p>
            <a:r>
              <a:rPr lang="en-GB" sz="1050" i="1" dirty="0">
                <a:latin typeface="NTPreCursivefk" pitchFamily="66" charset="0"/>
              </a:rPr>
              <a:t>Note: When writing, we encourage children to ‘use Fred Fingers’ and sound out words, but correct them if the common exception words are incorrect, or if we feel they should know the spelling.</a:t>
            </a:r>
          </a:p>
        </p:txBody>
      </p:sp>
      <p:sp>
        <p:nvSpPr>
          <p:cNvPr id="4" name="Slide Number Placeholder 3"/>
          <p:cNvSpPr>
            <a:spLocks noGrp="1"/>
          </p:cNvSpPr>
          <p:nvPr>
            <p:ph type="sldNum" sz="quarter" idx="5"/>
          </p:nvPr>
        </p:nvSpPr>
        <p:spPr/>
        <p:txBody>
          <a:bodyPr/>
          <a:lstStyle/>
          <a:p>
            <a:fld id="{8DBF0BDD-271B-44ED-A6BB-031A7CD24E6B}" type="slidenum">
              <a:rPr lang="en-GB" smtClean="0"/>
              <a:pPr/>
              <a:t>12</a:t>
            </a:fld>
            <a:endParaRPr lang="en-GB"/>
          </a:p>
        </p:txBody>
      </p:sp>
    </p:spTree>
    <p:extLst>
      <p:ext uri="{BB962C8B-B14F-4D97-AF65-F5344CB8AC3E}">
        <p14:creationId xmlns:p14="http://schemas.microsoft.com/office/powerpoint/2010/main" val="24530521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Font typeface="Arial" pitchFamily="34" charset="0"/>
              <a:buChar char="•"/>
            </a:pPr>
            <a:r>
              <a:rPr lang="en-GB" sz="1200" dirty="0">
                <a:latin typeface="NTPreCursivefk" pitchFamily="66" charset="0"/>
              </a:rPr>
              <a:t> At the end of Key Stage 1, children are assessed as:</a:t>
            </a:r>
          </a:p>
          <a:p>
            <a:r>
              <a:rPr lang="en-GB" sz="1200" dirty="0">
                <a:latin typeface="NTPreCursivefk" pitchFamily="66" charset="0"/>
              </a:rPr>
              <a:t>   * Pre-Key Stage</a:t>
            </a:r>
          </a:p>
          <a:p>
            <a:r>
              <a:rPr lang="en-GB" sz="1200" dirty="0">
                <a:latin typeface="NTPreCursivefk" pitchFamily="66" charset="0"/>
              </a:rPr>
              <a:t>   * Working towards the expected standard    </a:t>
            </a:r>
          </a:p>
          <a:p>
            <a:r>
              <a:rPr lang="en-GB" sz="1200" dirty="0">
                <a:latin typeface="NTPreCursivefk" pitchFamily="66" charset="0"/>
              </a:rPr>
              <a:t>   * Working at the expected standard</a:t>
            </a:r>
          </a:p>
          <a:p>
            <a:r>
              <a:rPr lang="en-GB" sz="1200" dirty="0">
                <a:latin typeface="NTPreCursivefk" pitchFamily="66" charset="0"/>
              </a:rPr>
              <a:t>   * Working at a greater depth within the expected standard.</a:t>
            </a:r>
          </a:p>
          <a:p>
            <a:pPr>
              <a:buFont typeface="Arial" pitchFamily="34" charset="0"/>
              <a:buChar char="•"/>
            </a:pPr>
            <a:r>
              <a:rPr lang="en-GB" sz="1200" dirty="0">
                <a:latin typeface="NTPreCursivefk" pitchFamily="66" charset="0"/>
              </a:rPr>
              <a:t> Children have to consistently demonstrate their ability to meet the criteria points independently to achieve the standard.</a:t>
            </a:r>
          </a:p>
          <a:p>
            <a:pPr>
              <a:buFont typeface="Arial" pitchFamily="34" charset="0"/>
              <a:buChar char="•"/>
            </a:pPr>
            <a:r>
              <a:rPr lang="en-GB" sz="1200" dirty="0">
                <a:latin typeface="NTPreCursivefk" pitchFamily="66" charset="0"/>
              </a:rPr>
              <a:t>In Year 1, we assess them against how ‘on track’ they are to meet the expected standard. This may change over time. Children may be greater depth in Year 1, but struggle to consistently meet all of the Year 2 objectives. Likewise, some children may be ‘working towards’ in Year 1, but make brilliant progress and meet the expected standard in Year 2.</a:t>
            </a:r>
          </a:p>
          <a:p>
            <a:endParaRPr lang="en-GB" dirty="0"/>
          </a:p>
        </p:txBody>
      </p:sp>
      <p:sp>
        <p:nvSpPr>
          <p:cNvPr id="4" name="Slide Number Placeholder 3"/>
          <p:cNvSpPr>
            <a:spLocks noGrp="1"/>
          </p:cNvSpPr>
          <p:nvPr>
            <p:ph type="sldNum" sz="quarter" idx="5"/>
          </p:nvPr>
        </p:nvSpPr>
        <p:spPr/>
        <p:txBody>
          <a:bodyPr/>
          <a:lstStyle/>
          <a:p>
            <a:fld id="{8DBF0BDD-271B-44ED-A6BB-031A7CD24E6B}" type="slidenum">
              <a:rPr lang="en-GB" smtClean="0"/>
              <a:pPr/>
              <a:t>13</a:t>
            </a:fld>
            <a:endParaRPr lang="en-GB"/>
          </a:p>
        </p:txBody>
      </p:sp>
    </p:spTree>
    <p:extLst>
      <p:ext uri="{BB962C8B-B14F-4D97-AF65-F5344CB8AC3E}">
        <p14:creationId xmlns:p14="http://schemas.microsoft.com/office/powerpoint/2010/main" val="209428247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The Key Stage 1 SATs officially assess your child’s </a:t>
            </a:r>
            <a:r>
              <a:rPr lang="en-GB" sz="1200" b="0" i="0" u="sng" strike="noStrike" kern="1200" dirty="0">
                <a:solidFill>
                  <a:schemeClr val="tx1"/>
                </a:solidFill>
                <a:effectLst/>
                <a:latin typeface="+mn-lt"/>
                <a:ea typeface="+mn-ea"/>
                <a:cs typeface="+mn-cs"/>
                <a:hlinkClick r:id="rId3">
                  <a:extLst>
                    <a:ext uri="{A12FA001-AC4F-418D-AE19-62706E023703}">
                      <ahyp:hlinkClr xmlns:ahyp="http://schemas.microsoft.com/office/drawing/2018/hyperlinkcolor" val="tx"/>
                    </a:ext>
                  </a:extLst>
                </a:hlinkClick>
              </a:rPr>
              <a:t>maths and English abilities</a:t>
            </a:r>
            <a:r>
              <a:rPr lang="en-GB" sz="1200" b="0" i="0" u="sng" kern="1200" dirty="0">
                <a:solidFill>
                  <a:schemeClr val="tx1"/>
                </a:solidFill>
                <a:effectLst/>
                <a:latin typeface="+mn-lt"/>
                <a:ea typeface="+mn-ea"/>
                <a:cs typeface="+mn-cs"/>
              </a:rPr>
              <a:t>. </a:t>
            </a:r>
            <a:r>
              <a:rPr lang="en-GB" sz="1200" b="0" i="0" kern="1200" dirty="0">
                <a:solidFill>
                  <a:schemeClr val="tx1"/>
                </a:solidFill>
                <a:effectLst/>
                <a:latin typeface="+mn-lt"/>
                <a:ea typeface="+mn-ea"/>
                <a:cs typeface="+mn-cs"/>
              </a:rPr>
              <a:t>Although these are formal tests, they are done in a relaxed way; in fact, most children are not even aware they’re taking a test!</a:t>
            </a:r>
          </a:p>
          <a:p>
            <a:r>
              <a:rPr lang="en-GB" sz="1200" b="0" i="0" kern="1200" dirty="0">
                <a:solidFill>
                  <a:schemeClr val="tx1"/>
                </a:solidFill>
                <a:effectLst/>
                <a:latin typeface="+mn-lt"/>
                <a:ea typeface="+mn-ea"/>
                <a:cs typeface="+mn-cs"/>
              </a:rPr>
              <a:t>There are a number of elements to the KS1 SATS tests, including maths, reading and English grammar, punctuation and spelling.</a:t>
            </a:r>
          </a:p>
          <a:p>
            <a:r>
              <a:rPr lang="en-GB" sz="1200" b="0" i="0" kern="1200" dirty="0">
                <a:solidFill>
                  <a:schemeClr val="tx1"/>
                </a:solidFill>
                <a:effectLst/>
                <a:latin typeface="+mn-lt"/>
                <a:ea typeface="+mn-ea"/>
                <a:cs typeface="+mn-cs"/>
              </a:rPr>
              <a:t> </a:t>
            </a:r>
            <a:r>
              <a:rPr lang="en-GB" sz="1200" b="1" i="0" kern="1200" dirty="0">
                <a:solidFill>
                  <a:schemeClr val="tx1"/>
                </a:solidFill>
                <a:effectLst/>
                <a:latin typeface="+mn-lt"/>
                <a:ea typeface="+mn-ea"/>
                <a:cs typeface="+mn-cs"/>
              </a:rPr>
              <a:t>Think of Key Stage 1 SATs as evaluations rather than exams</a:t>
            </a:r>
            <a:r>
              <a:rPr lang="en-GB" sz="1200" b="0" i="0" kern="1200" dirty="0">
                <a:solidFill>
                  <a:schemeClr val="tx1"/>
                </a:solidFill>
                <a:effectLst/>
                <a:latin typeface="+mn-lt"/>
                <a:ea typeface="+mn-ea"/>
                <a:cs typeface="+mn-cs"/>
              </a:rPr>
              <a:t> – they’re not designed to be passed or failed, and they gauge what level your child has reached rather than whether or not they meet the standards set in the test. It’s another way to highlight where your child is doing well, and where they might need extra help.</a:t>
            </a:r>
            <a:endParaRPr lang="en-GB" sz="1200" dirty="0">
              <a:latin typeface="NTPreCursivefk" pitchFamily="66"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BF0BDD-271B-44ED-A6BB-031A7CD24E6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6855686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Experience a residential trip. </a:t>
            </a:r>
          </a:p>
          <a:p>
            <a:pPr eaLnBrk="1" hangingPunct="1"/>
            <a:r>
              <a:rPr lang="en-US" altLang="en-US" dirty="0"/>
              <a:t>Develop problem solving skills.</a:t>
            </a:r>
          </a:p>
          <a:p>
            <a:pPr eaLnBrk="1" hangingPunct="1"/>
            <a:r>
              <a:rPr lang="en-US" altLang="en-US" dirty="0"/>
              <a:t>Develop child’s independence. </a:t>
            </a:r>
          </a:p>
          <a:p>
            <a:pPr eaLnBrk="1" hangingPunct="1"/>
            <a:r>
              <a:rPr lang="en-US" altLang="en-US" dirty="0"/>
              <a:t>Explore new learning opportunities. </a:t>
            </a:r>
          </a:p>
          <a:p>
            <a:pPr eaLnBrk="1" hangingPunct="1"/>
            <a:r>
              <a:rPr lang="en-US" altLang="en-US" dirty="0"/>
              <a:t>Gain new experiences.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BF0BDD-271B-44ED-A6BB-031A7CD24E6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025299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altLang="en-US" dirty="0"/>
              <a:t>Summer Term</a:t>
            </a:r>
          </a:p>
          <a:p>
            <a:pPr eaLnBrk="1" hangingPunct="1"/>
            <a:r>
              <a:rPr lang="en-US" altLang="en-US" dirty="0"/>
              <a:t>Only Year 2’s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BF0BDD-271B-44ED-A6BB-031A7CD24E6B}"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889225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17</a:t>
            </a:fld>
            <a:endParaRPr lang="en-GB"/>
          </a:p>
        </p:txBody>
      </p:sp>
    </p:spTree>
    <p:extLst>
      <p:ext uri="{BB962C8B-B14F-4D97-AF65-F5344CB8AC3E}">
        <p14:creationId xmlns:p14="http://schemas.microsoft.com/office/powerpoint/2010/main" val="253104060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DBF0BDD-271B-44ED-A6BB-031A7CD24E6B}" type="slidenum">
              <a:rPr lang="en-GB" smtClean="0"/>
              <a:pPr/>
              <a:t>18</a:t>
            </a:fld>
            <a:endParaRPr lang="en-GB"/>
          </a:p>
        </p:txBody>
      </p:sp>
    </p:spTree>
    <p:extLst>
      <p:ext uri="{BB962C8B-B14F-4D97-AF65-F5344CB8AC3E}">
        <p14:creationId xmlns:p14="http://schemas.microsoft.com/office/powerpoint/2010/main" val="1693585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22/09/2023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22/09/2023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0EDCD8C-0D95-4C4A-BFD0-488CA6BD5B5C}" type="datetimeFigureOut">
              <a:rPr lang="en-GB" smtClean="0"/>
              <a:pPr/>
              <a:t>22/09/2023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0EDCD8C-0D95-4C4A-BFD0-488CA6BD5B5C}" type="datetimeFigureOut">
              <a:rPr lang="en-GB" smtClean="0"/>
              <a:pPr/>
              <a:t>22/09/2023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0EDCD8C-0D95-4C4A-BFD0-488CA6BD5B5C}" type="datetimeFigureOut">
              <a:rPr lang="en-GB" smtClean="0"/>
              <a:pPr/>
              <a:t>22/09/2023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0EDCD8C-0D95-4C4A-BFD0-488CA6BD5B5C}" type="datetimeFigureOut">
              <a:rPr lang="en-GB" smtClean="0"/>
              <a:pPr/>
              <a:t>22/09/2023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EDCD8C-0D95-4C4A-BFD0-488CA6BD5B5C}" type="datetimeFigureOut">
              <a:rPr lang="en-GB" smtClean="0"/>
              <a:pPr/>
              <a:t>22/09/2023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0EDCD8C-0D95-4C4A-BFD0-488CA6BD5B5C}" type="datetimeFigureOut">
              <a:rPr lang="en-GB" smtClean="0"/>
              <a:pPr/>
              <a:t>22/09/2023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0EDCD8C-0D95-4C4A-BFD0-488CA6BD5B5C}" type="datetimeFigureOut">
              <a:rPr lang="en-GB" smtClean="0"/>
              <a:pPr/>
              <a:t>22/09/2023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22/09/2023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0EDCD8C-0D95-4C4A-BFD0-488CA6BD5B5C}" type="datetimeFigureOut">
              <a:rPr lang="en-GB" smtClean="0"/>
              <a:pPr/>
              <a:t>22/09/2023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4C92A7F-33F8-4B83-A6B8-9140221EFECD}"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EDCD8C-0D95-4C4A-BFD0-488CA6BD5B5C}" type="datetimeFigureOut">
              <a:rPr lang="en-GB" smtClean="0"/>
              <a:pPr/>
              <a:t>22/09/2023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4C92A7F-33F8-4B83-A6B8-9140221EFECD}"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image" Target="../media/image2.png"/><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10.jpe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png"/><Relationship Id="rId9" Type="http://schemas.openxmlformats.org/officeDocument/2006/relationships/image" Target="../media/image17.png"/></Relationships>
</file>

<file path=ppt/slides/_rels/slide8.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9.png"/><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9.xml"/><Relationship Id="rId1" Type="http://schemas.openxmlformats.org/officeDocument/2006/relationships/slideLayout" Target="../slideLayouts/slideLayout1.xml"/><Relationship Id="rId5" Type="http://schemas.openxmlformats.org/officeDocument/2006/relationships/image" Target="../media/image20.jpeg"/><Relationship Id="rId4"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2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24.jpeg"/><Relationship Id="rId5" Type="http://schemas.openxmlformats.org/officeDocument/2006/relationships/image" Target="../media/image23.jpeg"/><Relationship Id="rId4" Type="http://schemas.openxmlformats.org/officeDocument/2006/relationships/image" Target="../media/image1.png"/><Relationship Id="rId9" Type="http://schemas.openxmlformats.org/officeDocument/2006/relationships/image" Target="../media/image27.png"/></Relationships>
</file>

<file path=ppt/slides/_rels/slide12.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30.png"/><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7" Type="http://schemas.openxmlformats.org/officeDocument/2006/relationships/image" Target="../media/image35.jpe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1.png"/></Relationships>
</file>

<file path=ppt/slides/_rels/slide16.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6.xml"/><Relationship Id="rId1" Type="http://schemas.openxmlformats.org/officeDocument/2006/relationships/slideLayout" Target="../slideLayouts/slideLayout1.xml"/><Relationship Id="rId6" Type="http://schemas.openxmlformats.org/officeDocument/2006/relationships/image" Target="../media/image37.jpeg"/><Relationship Id="rId5" Type="http://schemas.openxmlformats.org/officeDocument/2006/relationships/image" Target="../media/image36.png"/><Relationship Id="rId4" Type="http://schemas.openxmlformats.org/officeDocument/2006/relationships/image" Target="../media/image1.png"/></Relationships>
</file>

<file path=ppt/slides/_rels/slide17.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18.xml.rels><?xml version="1.0" encoding="UTF-8" standalone="yes"?>
<Relationships xmlns="http://schemas.openxmlformats.org/package/2006/relationships"><Relationship Id="rId3" Type="http://schemas.openxmlformats.org/officeDocument/2006/relationships/hyperlink" Target="https://primarysite-prod.s3.amazonaws.com/theme/StJamesCofEInfantandNurserySchool/school-logo.png"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 Id="rId5" Type="http://schemas.openxmlformats.org/officeDocument/2006/relationships/image" Target="../media/image38.jpe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4005064"/>
            <a:ext cx="7772400" cy="1470025"/>
          </a:xfrm>
        </p:spPr>
        <p:txBody>
          <a:bodyPr>
            <a:noAutofit/>
          </a:bodyPr>
          <a:lstStyle/>
          <a:p>
            <a:r>
              <a:rPr lang="en-GB" sz="8000" b="1" dirty="0">
                <a:latin typeface="NTPreCursivefk" pitchFamily="66" charset="0"/>
              </a:rPr>
              <a:t>Year 2</a:t>
            </a:r>
            <a:br>
              <a:rPr lang="en-GB" sz="8000" dirty="0">
                <a:latin typeface="NTPreCursivefk" pitchFamily="66" charset="0"/>
              </a:rPr>
            </a:br>
            <a:r>
              <a:rPr lang="en-GB" sz="8000" dirty="0">
                <a:latin typeface="NTPreCursivefk" pitchFamily="66" charset="0"/>
              </a:rPr>
              <a:t>Information Meeting</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915816" y="332656"/>
            <a:ext cx="3096344" cy="3096344"/>
          </a:xfrm>
          <a:prstGeom prst="rect">
            <a:avLst/>
          </a:prstGeom>
          <a:noFill/>
        </p:spPr>
      </p:pic>
    </p:spTree>
  </p:cSld>
  <p:clrMapOvr>
    <a:masterClrMapping/>
  </p:clrMapOvr>
  <mc:AlternateContent xmlns:mc="http://schemas.openxmlformats.org/markup-compatibility/2006" xmlns:p14="http://schemas.microsoft.com/office/powerpoint/2010/main">
    <mc:Choice Requires="p14">
      <p:transition spd="slow" p14:dur="2000" advTm="1861"/>
    </mc:Choice>
    <mc:Fallback xmlns="">
      <p:transition spd="slow" advTm="186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403648" y="620688"/>
            <a:ext cx="6912768" cy="1080120"/>
          </a:xfrm>
        </p:spPr>
        <p:txBody>
          <a:bodyPr>
            <a:noAutofit/>
          </a:bodyPr>
          <a:lstStyle/>
          <a:p>
            <a:r>
              <a:rPr lang="en-GB" dirty="0">
                <a:latin typeface="NTPreCursivefk" pitchFamily="66" charset="0"/>
              </a:rPr>
              <a:t>Meet the Staff...</a:t>
            </a:r>
            <a:br>
              <a:rPr lang="en-GB" dirty="0">
                <a:latin typeface="NTPreCursivefk" pitchFamily="66" charset="0"/>
              </a:rPr>
            </a:br>
            <a:r>
              <a:rPr lang="en-GB" sz="6600" b="1" dirty="0" err="1">
                <a:latin typeface="NTPreCursivefk" pitchFamily="66" charset="0"/>
              </a:rPr>
              <a:t>Catbells</a:t>
            </a:r>
            <a:endParaRPr lang="en-GB" b="1" dirty="0">
              <a:latin typeface="NTPreCursivefk" pitchFamily="66" charset="0"/>
            </a:endParaRP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4098" name="Picture 2"/>
          <p:cNvPicPr>
            <a:picLocks noChangeAspect="1" noChangeArrowheads="1"/>
          </p:cNvPicPr>
          <p:nvPr/>
        </p:nvPicPr>
        <p:blipFill>
          <a:blip r:embed="rId5" cstate="print"/>
          <a:srcRect/>
          <a:stretch>
            <a:fillRect/>
          </a:stretch>
        </p:blipFill>
        <p:spPr bwMode="auto">
          <a:xfrm>
            <a:off x="1475656" y="2132856"/>
            <a:ext cx="2232248" cy="3356640"/>
          </a:xfrm>
          <a:prstGeom prst="rect">
            <a:avLst/>
          </a:prstGeom>
          <a:noFill/>
          <a:ln w="9525">
            <a:noFill/>
            <a:miter lim="800000"/>
            <a:headEnd/>
            <a:tailEnd/>
          </a:ln>
        </p:spPr>
      </p:pic>
      <p:sp>
        <p:nvSpPr>
          <p:cNvPr id="5" name="Rectangle 4"/>
          <p:cNvSpPr/>
          <p:nvPr/>
        </p:nvSpPr>
        <p:spPr>
          <a:xfrm>
            <a:off x="899592" y="5661248"/>
            <a:ext cx="3600400" cy="584775"/>
          </a:xfrm>
          <a:prstGeom prst="rect">
            <a:avLst/>
          </a:prstGeom>
        </p:spPr>
        <p:txBody>
          <a:bodyPr wrap="square">
            <a:spAutoFit/>
          </a:bodyPr>
          <a:lstStyle/>
          <a:p>
            <a:pPr algn="ctr"/>
            <a:r>
              <a:rPr lang="en-GB" sz="3200" dirty="0">
                <a:latin typeface="NTPreCursivefk" pitchFamily="66" charset="0"/>
              </a:rPr>
              <a:t>Mrs Joanne </a:t>
            </a:r>
            <a:r>
              <a:rPr lang="en-GB" sz="3200" dirty="0" err="1">
                <a:latin typeface="NTPreCursivefk" pitchFamily="66" charset="0"/>
              </a:rPr>
              <a:t>Cocksedge</a:t>
            </a:r>
            <a:endParaRPr lang="en-GB" sz="3200" dirty="0"/>
          </a:p>
        </p:txBody>
      </p:sp>
      <p:sp>
        <p:nvSpPr>
          <p:cNvPr id="6" name="Rectangle 5"/>
          <p:cNvSpPr/>
          <p:nvPr/>
        </p:nvSpPr>
        <p:spPr>
          <a:xfrm>
            <a:off x="4788024" y="5661248"/>
            <a:ext cx="3600400" cy="584775"/>
          </a:xfrm>
          <a:prstGeom prst="rect">
            <a:avLst/>
          </a:prstGeom>
        </p:spPr>
        <p:txBody>
          <a:bodyPr wrap="square">
            <a:spAutoFit/>
          </a:bodyPr>
          <a:lstStyle/>
          <a:p>
            <a:pPr algn="ctr"/>
            <a:r>
              <a:rPr lang="en-GB" sz="3200" dirty="0">
                <a:latin typeface="NTPreCursivefk" pitchFamily="66" charset="0"/>
              </a:rPr>
              <a:t>Miss Maria Bibby</a:t>
            </a:r>
            <a:endParaRPr lang="en-GB" sz="3200" dirty="0"/>
          </a:p>
        </p:txBody>
      </p:sp>
      <p:pic>
        <p:nvPicPr>
          <p:cNvPr id="7" name="Picture 6">
            <a:extLst>
              <a:ext uri="{FF2B5EF4-FFF2-40B4-BE49-F238E27FC236}">
                <a16:creationId xmlns:a16="http://schemas.microsoft.com/office/drawing/2014/main" id="{F513E256-7709-418E-BF0B-9624CA37C64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449091" y="2132856"/>
            <a:ext cx="2570381" cy="335664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316"/>
    </mc:Choice>
    <mc:Fallback xmlns="">
      <p:transition spd="slow" advTm="231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620688"/>
            <a:ext cx="6912768" cy="1080120"/>
          </a:xfrm>
        </p:spPr>
        <p:txBody>
          <a:bodyPr>
            <a:noAutofit/>
          </a:bodyPr>
          <a:lstStyle/>
          <a:p>
            <a:r>
              <a:rPr lang="en-GB" dirty="0">
                <a:latin typeface="NTPreCursivefk" pitchFamily="66" charset="0"/>
              </a:rPr>
              <a:t>Meet the Staff...</a:t>
            </a:r>
            <a:br>
              <a:rPr lang="en-GB" dirty="0">
                <a:latin typeface="NTPreCursivefk" pitchFamily="66" charset="0"/>
              </a:rPr>
            </a:br>
            <a:r>
              <a:rPr lang="en-GB" sz="6600" b="1" dirty="0">
                <a:latin typeface="NTPreCursivefk" pitchFamily="66" charset="0"/>
              </a:rPr>
              <a:t>Scafell</a:t>
            </a:r>
            <a:endParaRPr lang="en-GB" b="1" dirty="0">
              <a:latin typeface="NTPreCursivefk" pitchFamily="66" charset="0"/>
            </a:endParaRP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8" name="Rectangle 7"/>
          <p:cNvSpPr/>
          <p:nvPr/>
        </p:nvSpPr>
        <p:spPr>
          <a:xfrm>
            <a:off x="3491880" y="5694838"/>
            <a:ext cx="2736304" cy="1077218"/>
          </a:xfrm>
          <a:prstGeom prst="rect">
            <a:avLst/>
          </a:prstGeom>
        </p:spPr>
        <p:txBody>
          <a:bodyPr wrap="square">
            <a:spAutoFit/>
          </a:bodyPr>
          <a:lstStyle/>
          <a:p>
            <a:pPr algn="ctr"/>
            <a:r>
              <a:rPr lang="en-GB" sz="3200" dirty="0">
                <a:latin typeface="NTPreCursivefk" pitchFamily="66" charset="0"/>
              </a:rPr>
              <a:t>Miss Eloise Cocksedge</a:t>
            </a:r>
            <a:endParaRPr lang="en-GB" sz="3200" dirty="0"/>
          </a:p>
        </p:txBody>
      </p:sp>
      <p:pic>
        <p:nvPicPr>
          <p:cNvPr id="9" name="Picture 2">
            <a:extLst>
              <a:ext uri="{FF2B5EF4-FFF2-40B4-BE49-F238E27FC236}">
                <a16:creationId xmlns:a16="http://schemas.microsoft.com/office/drawing/2014/main" id="{B9F1199F-7B3A-49A8-A50C-97D14B2C463B}"/>
              </a:ext>
            </a:extLst>
          </p:cNvPr>
          <p:cNvPicPr>
            <a:picLocks noChangeAspect="1" noChangeArrowheads="1"/>
          </p:cNvPicPr>
          <p:nvPr/>
        </p:nvPicPr>
        <p:blipFill>
          <a:blip r:embed="rId5" cstate="print"/>
          <a:srcRect/>
          <a:stretch>
            <a:fillRect/>
          </a:stretch>
        </p:blipFill>
        <p:spPr bwMode="auto">
          <a:xfrm>
            <a:off x="683568" y="2242081"/>
            <a:ext cx="2397580" cy="3325520"/>
          </a:xfrm>
          <a:prstGeom prst="rect">
            <a:avLst/>
          </a:prstGeom>
          <a:noFill/>
          <a:ln w="9525">
            <a:noFill/>
            <a:miter lim="800000"/>
            <a:headEnd/>
            <a:tailEnd/>
          </a:ln>
        </p:spPr>
      </p:pic>
      <p:sp>
        <p:nvSpPr>
          <p:cNvPr id="4" name="Rectangle 3">
            <a:extLst>
              <a:ext uri="{FF2B5EF4-FFF2-40B4-BE49-F238E27FC236}">
                <a16:creationId xmlns:a16="http://schemas.microsoft.com/office/drawing/2014/main" id="{BC95495E-A349-428F-874C-37029C0C670C}"/>
              </a:ext>
            </a:extLst>
          </p:cNvPr>
          <p:cNvSpPr/>
          <p:nvPr/>
        </p:nvSpPr>
        <p:spPr>
          <a:xfrm>
            <a:off x="775972" y="5648672"/>
            <a:ext cx="2397580" cy="584775"/>
          </a:xfrm>
          <a:prstGeom prst="rect">
            <a:avLst/>
          </a:prstGeom>
        </p:spPr>
        <p:txBody>
          <a:bodyPr wrap="none">
            <a:spAutoFit/>
          </a:bodyPr>
          <a:lstStyle/>
          <a:p>
            <a:pPr algn="ctr"/>
            <a:r>
              <a:rPr lang="en-GB" sz="3200" dirty="0">
                <a:latin typeface="NTPreCursivefk" panose="03000400000000000000" pitchFamily="66" charset="0"/>
              </a:rPr>
              <a:t>Mrs Jenny King</a:t>
            </a:r>
          </a:p>
        </p:txBody>
      </p:sp>
      <p:pic>
        <p:nvPicPr>
          <p:cNvPr id="5" name="Picture 4">
            <a:extLst>
              <a:ext uri="{FF2B5EF4-FFF2-40B4-BE49-F238E27FC236}">
                <a16:creationId xmlns:a16="http://schemas.microsoft.com/office/drawing/2014/main" id="{282A8E3A-418C-46FF-9115-B08774FFA5B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6200000">
            <a:off x="3082212" y="2809158"/>
            <a:ext cx="3377259" cy="2243104"/>
          </a:xfrm>
          <a:prstGeom prst="rect">
            <a:avLst/>
          </a:prstGeom>
        </p:spPr>
      </p:pic>
      <p:pic>
        <p:nvPicPr>
          <p:cNvPr id="7" name="Picture 6">
            <a:extLst>
              <a:ext uri="{FF2B5EF4-FFF2-40B4-BE49-F238E27FC236}">
                <a16:creationId xmlns:a16="http://schemas.microsoft.com/office/drawing/2014/main" id="{047159C8-2F19-4F56-8A37-CECC8BC6DAF2}"/>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21648" y="2242079"/>
            <a:ext cx="2389696" cy="3377259"/>
          </a:xfrm>
          <a:prstGeom prst="rect">
            <a:avLst/>
          </a:prstGeom>
        </p:spPr>
      </p:pic>
      <p:sp>
        <p:nvSpPr>
          <p:cNvPr id="12" name="Rectangle 11">
            <a:extLst>
              <a:ext uri="{FF2B5EF4-FFF2-40B4-BE49-F238E27FC236}">
                <a16:creationId xmlns:a16="http://schemas.microsoft.com/office/drawing/2014/main" id="{4A055D8E-5166-48CB-99CF-E9F7D93D2F86}"/>
              </a:ext>
            </a:extLst>
          </p:cNvPr>
          <p:cNvSpPr/>
          <p:nvPr/>
        </p:nvSpPr>
        <p:spPr>
          <a:xfrm>
            <a:off x="5875040" y="5743899"/>
            <a:ext cx="2736304" cy="1077218"/>
          </a:xfrm>
          <a:prstGeom prst="rect">
            <a:avLst/>
          </a:prstGeom>
        </p:spPr>
        <p:txBody>
          <a:bodyPr wrap="square">
            <a:spAutoFit/>
          </a:bodyPr>
          <a:lstStyle/>
          <a:p>
            <a:pPr algn="ctr"/>
            <a:r>
              <a:rPr lang="en-GB" sz="3200" dirty="0">
                <a:latin typeface="NTPreCursivefk" pitchFamily="66" charset="0"/>
              </a:rPr>
              <a:t>Mrs Sandra Austin</a:t>
            </a:r>
            <a:endParaRPr lang="en-GB" sz="32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620688"/>
            <a:ext cx="6912768" cy="1080120"/>
          </a:xfrm>
        </p:spPr>
        <p:txBody>
          <a:bodyPr>
            <a:noAutofit/>
          </a:bodyPr>
          <a:lstStyle/>
          <a:p>
            <a:r>
              <a:rPr lang="en-GB" dirty="0">
                <a:latin typeface="NTPreCursivefk" pitchFamily="66" charset="0"/>
              </a:rPr>
              <a:t>Meet the Staff...</a:t>
            </a:r>
            <a:br>
              <a:rPr lang="en-GB" dirty="0">
                <a:latin typeface="NTPreCursivefk" pitchFamily="66" charset="0"/>
              </a:rPr>
            </a:br>
            <a:r>
              <a:rPr lang="en-GB" sz="6600" b="1" dirty="0" err="1">
                <a:latin typeface="NTPreCursivefk" pitchFamily="66" charset="0"/>
              </a:rPr>
              <a:t>Skiddaw</a:t>
            </a:r>
            <a:endParaRPr lang="en-GB" b="1" dirty="0">
              <a:latin typeface="NTPreCursivefk" pitchFamily="66" charset="0"/>
            </a:endParaRP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395536" y="5589240"/>
            <a:ext cx="2520280" cy="1077218"/>
          </a:xfrm>
          <a:prstGeom prst="rect">
            <a:avLst/>
          </a:prstGeom>
        </p:spPr>
        <p:txBody>
          <a:bodyPr wrap="square">
            <a:spAutoFit/>
          </a:bodyPr>
          <a:lstStyle/>
          <a:p>
            <a:pPr algn="ctr"/>
            <a:r>
              <a:rPr lang="en-GB" sz="3200" dirty="0">
                <a:latin typeface="NTPreCursivefk" pitchFamily="66" charset="0"/>
              </a:rPr>
              <a:t>Mrs Emma Butterworth</a:t>
            </a:r>
            <a:endParaRPr lang="en-GB" sz="3200" dirty="0"/>
          </a:p>
        </p:txBody>
      </p:sp>
      <p:pic>
        <p:nvPicPr>
          <p:cNvPr id="6146" name="Picture 2"/>
          <p:cNvPicPr>
            <a:picLocks noChangeAspect="1" noChangeArrowheads="1"/>
          </p:cNvPicPr>
          <p:nvPr/>
        </p:nvPicPr>
        <p:blipFill>
          <a:blip r:embed="rId5" cstate="print"/>
          <a:srcRect/>
          <a:stretch>
            <a:fillRect/>
          </a:stretch>
        </p:blipFill>
        <p:spPr bwMode="auto">
          <a:xfrm>
            <a:off x="395536" y="2060848"/>
            <a:ext cx="2604642" cy="3384376"/>
          </a:xfrm>
          <a:prstGeom prst="rect">
            <a:avLst/>
          </a:prstGeom>
          <a:noFill/>
          <a:ln w="9525">
            <a:noFill/>
            <a:miter lim="800000"/>
            <a:headEnd/>
            <a:tailEnd/>
          </a:ln>
        </p:spPr>
      </p:pic>
      <p:sp>
        <p:nvSpPr>
          <p:cNvPr id="11" name="Rectangle 10"/>
          <p:cNvSpPr/>
          <p:nvPr/>
        </p:nvSpPr>
        <p:spPr>
          <a:xfrm>
            <a:off x="3347864" y="5589240"/>
            <a:ext cx="2520280" cy="1077218"/>
          </a:xfrm>
          <a:prstGeom prst="rect">
            <a:avLst/>
          </a:prstGeom>
        </p:spPr>
        <p:txBody>
          <a:bodyPr wrap="square">
            <a:spAutoFit/>
          </a:bodyPr>
          <a:lstStyle/>
          <a:p>
            <a:pPr algn="ctr"/>
            <a:r>
              <a:rPr lang="en-GB" sz="3200" dirty="0">
                <a:latin typeface="NTPreCursivefk" pitchFamily="66" charset="0"/>
              </a:rPr>
              <a:t>Miss Kimberley </a:t>
            </a:r>
          </a:p>
          <a:p>
            <a:pPr algn="ctr"/>
            <a:r>
              <a:rPr lang="en-GB" sz="3200" dirty="0">
                <a:latin typeface="NTPreCursivefk" pitchFamily="66" charset="0"/>
              </a:rPr>
              <a:t>Powell</a:t>
            </a:r>
            <a:endParaRPr lang="en-GB" sz="3200" dirty="0"/>
          </a:p>
        </p:txBody>
      </p:sp>
      <p:sp>
        <p:nvSpPr>
          <p:cNvPr id="12" name="Rectangle 11"/>
          <p:cNvSpPr/>
          <p:nvPr/>
        </p:nvSpPr>
        <p:spPr>
          <a:xfrm>
            <a:off x="6156176" y="5517232"/>
            <a:ext cx="2520280" cy="1077218"/>
          </a:xfrm>
          <a:prstGeom prst="rect">
            <a:avLst/>
          </a:prstGeom>
        </p:spPr>
        <p:txBody>
          <a:bodyPr wrap="square">
            <a:spAutoFit/>
          </a:bodyPr>
          <a:lstStyle/>
          <a:p>
            <a:pPr algn="ctr"/>
            <a:r>
              <a:rPr lang="en-GB" sz="3200" dirty="0">
                <a:latin typeface="NTPreCursivefk" pitchFamily="66" charset="0"/>
              </a:rPr>
              <a:t>Miss Jemma</a:t>
            </a:r>
          </a:p>
          <a:p>
            <a:pPr algn="ctr"/>
            <a:r>
              <a:rPr lang="en-GB" sz="3200" dirty="0">
                <a:latin typeface="NTPreCursivefk" pitchFamily="66" charset="0"/>
              </a:rPr>
              <a:t>Deans</a:t>
            </a:r>
            <a:endParaRPr lang="en-GB" sz="3200" dirty="0"/>
          </a:p>
        </p:txBody>
      </p:sp>
      <p:pic>
        <p:nvPicPr>
          <p:cNvPr id="13" name="Picture 2">
            <a:extLst>
              <a:ext uri="{FF2B5EF4-FFF2-40B4-BE49-F238E27FC236}">
                <a16:creationId xmlns:a16="http://schemas.microsoft.com/office/drawing/2014/main" id="{71BFC9F2-C637-4F4A-B8A8-8C0D164C7692}"/>
              </a:ext>
            </a:extLst>
          </p:cNvPr>
          <p:cNvPicPr>
            <a:picLocks noChangeAspect="1" noChangeArrowheads="1"/>
          </p:cNvPicPr>
          <p:nvPr/>
        </p:nvPicPr>
        <p:blipFill rotWithShape="1">
          <a:blip r:embed="rId6" cstate="print"/>
          <a:srcRect t="10827"/>
          <a:stretch/>
        </p:blipFill>
        <p:spPr bwMode="auto">
          <a:xfrm>
            <a:off x="3275856" y="2048288"/>
            <a:ext cx="2736304" cy="3338080"/>
          </a:xfrm>
          <a:prstGeom prst="rect">
            <a:avLst/>
          </a:prstGeom>
          <a:noFill/>
          <a:ln w="9525">
            <a:noFill/>
            <a:miter lim="800000"/>
            <a:headEnd/>
            <a:tailEnd/>
          </a:ln>
        </p:spPr>
      </p:pic>
      <p:pic>
        <p:nvPicPr>
          <p:cNvPr id="4" name="Picture 3">
            <a:extLst>
              <a:ext uri="{FF2B5EF4-FFF2-40B4-BE49-F238E27FC236}">
                <a16:creationId xmlns:a16="http://schemas.microsoft.com/office/drawing/2014/main" id="{12F1E44A-FB17-4F6A-B2AE-7326F6E93478}"/>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16200000">
            <a:off x="5722940" y="2546288"/>
            <a:ext cx="3462980" cy="2444056"/>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Transition from Y1</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4" name="Picture 2" descr="Free First Day of School Signs - Tramsheds">
            <a:extLst>
              <a:ext uri="{FF2B5EF4-FFF2-40B4-BE49-F238E27FC236}">
                <a16:creationId xmlns:a16="http://schemas.microsoft.com/office/drawing/2014/main" id="{35AA7219-F8D0-46C6-9799-99D2A3E5CE2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324477" y="1700808"/>
            <a:ext cx="6495045" cy="433003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Morning Routine</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4572000" y="2003356"/>
            <a:ext cx="4032448" cy="1569660"/>
          </a:xfrm>
          <a:prstGeom prst="rect">
            <a:avLst/>
          </a:prstGeom>
        </p:spPr>
        <p:txBody>
          <a:bodyPr wrap="square">
            <a:spAutoFit/>
          </a:bodyPr>
          <a:lstStyle/>
          <a:p>
            <a:r>
              <a:rPr lang="en-GB" sz="3200" dirty="0">
                <a:latin typeface="NTPreCursivefk" pitchFamily="66" charset="0"/>
              </a:rPr>
              <a:t>Doors open at 8.40am </a:t>
            </a:r>
          </a:p>
          <a:p>
            <a:endParaRPr lang="en-GB" sz="3200" dirty="0">
              <a:latin typeface="NTPreCursivefk" pitchFamily="66" charset="0"/>
            </a:endParaRPr>
          </a:p>
          <a:p>
            <a:r>
              <a:rPr lang="en-GB" sz="3200" dirty="0">
                <a:latin typeface="NTPreCursivefk" pitchFamily="66" charset="0"/>
              </a:rPr>
              <a:t>Independent task</a:t>
            </a:r>
          </a:p>
        </p:txBody>
      </p:sp>
      <p:pic>
        <p:nvPicPr>
          <p:cNvPr id="18434" name="Picture 2" descr="Back to school vector illustration background. Happy little boy and girl is going to school for the first time. They hold hands. Children with backpacks walk to open door through the stairs vector art illustration"/>
          <p:cNvPicPr>
            <a:picLocks noChangeAspect="1" noChangeArrowheads="1"/>
          </p:cNvPicPr>
          <p:nvPr/>
        </p:nvPicPr>
        <p:blipFill>
          <a:blip r:embed="rId5" cstate="print"/>
          <a:srcRect/>
          <a:stretch>
            <a:fillRect/>
          </a:stretch>
        </p:blipFill>
        <p:spPr bwMode="auto">
          <a:xfrm>
            <a:off x="309886" y="1883642"/>
            <a:ext cx="3904249" cy="2787839"/>
          </a:xfrm>
          <a:prstGeom prst="rect">
            <a:avLst/>
          </a:prstGeom>
          <a:noFill/>
        </p:spPr>
      </p:pic>
      <p:pic>
        <p:nvPicPr>
          <p:cNvPr id="3" name="Picture 2">
            <a:extLst>
              <a:ext uri="{FF2B5EF4-FFF2-40B4-BE49-F238E27FC236}">
                <a16:creationId xmlns:a16="http://schemas.microsoft.com/office/drawing/2014/main" id="{5E775E7F-0783-4F82-B2EE-C1E8924A4DDA}"/>
              </a:ext>
            </a:extLst>
          </p:cNvPr>
          <p:cNvPicPr>
            <a:picLocks noChangeAspect="1"/>
          </p:cNvPicPr>
          <p:nvPr/>
        </p:nvPicPr>
        <p:blipFill>
          <a:blip r:embed="rId6"/>
          <a:stretch>
            <a:fillRect/>
          </a:stretch>
        </p:blipFill>
        <p:spPr>
          <a:xfrm>
            <a:off x="4572247" y="3861048"/>
            <a:ext cx="3674582" cy="2758798"/>
          </a:xfrm>
          <a:prstGeom prst="rect">
            <a:avLst/>
          </a:prstGeom>
        </p:spPr>
      </p:pic>
      <p:sp>
        <p:nvSpPr>
          <p:cNvPr id="4" name="Rectangle 3">
            <a:extLst>
              <a:ext uri="{FF2B5EF4-FFF2-40B4-BE49-F238E27FC236}">
                <a16:creationId xmlns:a16="http://schemas.microsoft.com/office/drawing/2014/main" id="{FC810F71-FF30-4B4E-A6A4-884069F2F3D2}"/>
              </a:ext>
            </a:extLst>
          </p:cNvPr>
          <p:cNvSpPr/>
          <p:nvPr/>
        </p:nvSpPr>
        <p:spPr>
          <a:xfrm>
            <a:off x="539553" y="5445224"/>
            <a:ext cx="3674582" cy="584775"/>
          </a:xfrm>
          <a:prstGeom prst="rect">
            <a:avLst/>
          </a:prstGeom>
        </p:spPr>
        <p:txBody>
          <a:bodyPr wrap="square">
            <a:spAutoFit/>
          </a:bodyPr>
          <a:lstStyle/>
          <a:p>
            <a:r>
              <a:rPr lang="en-GB" sz="3200" dirty="0">
                <a:latin typeface="NTPreCursivefk" pitchFamily="66" charset="0"/>
              </a:rPr>
              <a:t>School begins at 8.50am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835696" y="404664"/>
            <a:ext cx="5904656" cy="1080120"/>
          </a:xfrm>
        </p:spPr>
        <p:txBody>
          <a:bodyPr>
            <a:noAutofit/>
          </a:bodyPr>
          <a:lstStyle/>
          <a:p>
            <a:r>
              <a:rPr lang="en-GB" sz="4800" b="1" dirty="0">
                <a:latin typeface="NTPreCursivefk" pitchFamily="66" charset="0"/>
              </a:rPr>
              <a:t>Curriculum</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3" name="Picture 2">
            <a:extLst>
              <a:ext uri="{FF2B5EF4-FFF2-40B4-BE49-F238E27FC236}">
                <a16:creationId xmlns:a16="http://schemas.microsoft.com/office/drawing/2014/main" id="{108F0B8B-374E-41A9-A058-5319BB64BB62}"/>
              </a:ext>
            </a:extLst>
          </p:cNvPr>
          <p:cNvPicPr>
            <a:picLocks noChangeAspect="1"/>
          </p:cNvPicPr>
          <p:nvPr/>
        </p:nvPicPr>
        <p:blipFill>
          <a:blip r:embed="rId5"/>
          <a:stretch>
            <a:fillRect/>
          </a:stretch>
        </p:blipFill>
        <p:spPr>
          <a:xfrm>
            <a:off x="3419872" y="1620816"/>
            <a:ext cx="2473077" cy="1808184"/>
          </a:xfrm>
          <a:prstGeom prst="rect">
            <a:avLst/>
          </a:prstGeom>
        </p:spPr>
      </p:pic>
      <p:pic>
        <p:nvPicPr>
          <p:cNvPr id="3075" name="Picture 3" descr="Read Write Inc">
            <a:extLst>
              <a:ext uri="{FF2B5EF4-FFF2-40B4-BE49-F238E27FC236}">
                <a16:creationId xmlns:a16="http://schemas.microsoft.com/office/drawing/2014/main" id="{1AD2B155-6A55-4692-ABFD-AAF9B74E804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51520" y="2060848"/>
            <a:ext cx="2867917" cy="11263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4" name="Picture 3">
            <a:extLst>
              <a:ext uri="{FF2B5EF4-FFF2-40B4-BE49-F238E27FC236}">
                <a16:creationId xmlns:a16="http://schemas.microsoft.com/office/drawing/2014/main" id="{B7F32D5E-A866-4186-80FC-EC76DFCB4710}"/>
              </a:ext>
            </a:extLst>
          </p:cNvPr>
          <p:cNvPicPr>
            <a:picLocks noChangeAspect="1"/>
          </p:cNvPicPr>
          <p:nvPr/>
        </p:nvPicPr>
        <p:blipFill>
          <a:blip r:embed="rId7"/>
          <a:stretch>
            <a:fillRect/>
          </a:stretch>
        </p:blipFill>
        <p:spPr>
          <a:xfrm>
            <a:off x="6177924" y="1644476"/>
            <a:ext cx="2679576" cy="1954410"/>
          </a:xfrm>
          <a:prstGeom prst="rect">
            <a:avLst/>
          </a:prstGeom>
        </p:spPr>
      </p:pic>
      <p:pic>
        <p:nvPicPr>
          <p:cNvPr id="7" name="Picture 6">
            <a:extLst>
              <a:ext uri="{FF2B5EF4-FFF2-40B4-BE49-F238E27FC236}">
                <a16:creationId xmlns:a16="http://schemas.microsoft.com/office/drawing/2014/main" id="{9D630F1D-3B1D-4A77-A1CB-699CBEFC1857}"/>
              </a:ext>
            </a:extLst>
          </p:cNvPr>
          <p:cNvPicPr>
            <a:picLocks noChangeAspect="1"/>
          </p:cNvPicPr>
          <p:nvPr/>
        </p:nvPicPr>
        <p:blipFill>
          <a:blip r:embed="rId8"/>
          <a:stretch>
            <a:fillRect/>
          </a:stretch>
        </p:blipFill>
        <p:spPr>
          <a:xfrm>
            <a:off x="668287" y="3615218"/>
            <a:ext cx="2679577" cy="2314585"/>
          </a:xfrm>
          <a:prstGeom prst="rect">
            <a:avLst/>
          </a:prstGeom>
        </p:spPr>
      </p:pic>
      <p:pic>
        <p:nvPicPr>
          <p:cNvPr id="8" name="Picture 7">
            <a:extLst>
              <a:ext uri="{FF2B5EF4-FFF2-40B4-BE49-F238E27FC236}">
                <a16:creationId xmlns:a16="http://schemas.microsoft.com/office/drawing/2014/main" id="{940A9486-7380-4BCD-9353-E6B5D0C0CEC3}"/>
              </a:ext>
            </a:extLst>
          </p:cNvPr>
          <p:cNvPicPr>
            <a:picLocks noChangeAspect="1"/>
          </p:cNvPicPr>
          <p:nvPr/>
        </p:nvPicPr>
        <p:blipFill>
          <a:blip r:embed="rId9"/>
          <a:stretch>
            <a:fillRect/>
          </a:stretch>
        </p:blipFill>
        <p:spPr>
          <a:xfrm>
            <a:off x="3635896" y="3789040"/>
            <a:ext cx="2045447" cy="2314585"/>
          </a:xfrm>
          <a:prstGeom prst="rect">
            <a:avLst/>
          </a:prstGeom>
        </p:spPr>
      </p:pic>
      <p:pic>
        <p:nvPicPr>
          <p:cNvPr id="9" name="Picture 8">
            <a:extLst>
              <a:ext uri="{FF2B5EF4-FFF2-40B4-BE49-F238E27FC236}">
                <a16:creationId xmlns:a16="http://schemas.microsoft.com/office/drawing/2014/main" id="{979DB6FB-DA93-4437-8802-3825FF3A777E}"/>
              </a:ext>
            </a:extLst>
          </p:cNvPr>
          <p:cNvPicPr>
            <a:picLocks noChangeAspect="1"/>
          </p:cNvPicPr>
          <p:nvPr/>
        </p:nvPicPr>
        <p:blipFill>
          <a:blip r:embed="rId10"/>
          <a:stretch>
            <a:fillRect/>
          </a:stretch>
        </p:blipFill>
        <p:spPr>
          <a:xfrm>
            <a:off x="5940152" y="3828362"/>
            <a:ext cx="2473077" cy="195202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P.E</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251520" y="1916832"/>
            <a:ext cx="8712968" cy="4031873"/>
          </a:xfrm>
          <a:prstGeom prst="rect">
            <a:avLst/>
          </a:prstGeom>
        </p:spPr>
        <p:txBody>
          <a:bodyPr wrap="square">
            <a:spAutoFit/>
          </a:bodyPr>
          <a:lstStyle/>
          <a:p>
            <a:r>
              <a:rPr lang="en-GB" sz="3200" dirty="0">
                <a:latin typeface="NTPreCursivefk" pitchFamily="66" charset="0"/>
              </a:rPr>
              <a:t>Tuesday  and Thursday</a:t>
            </a:r>
          </a:p>
          <a:p>
            <a:endParaRPr lang="en-GB" sz="3200" dirty="0">
              <a:latin typeface="NTPreCursivefk" pitchFamily="66" charset="0"/>
            </a:endParaRPr>
          </a:p>
          <a:p>
            <a:r>
              <a:rPr lang="en-GB" sz="3200" dirty="0">
                <a:latin typeface="NTPreCursivefk" pitchFamily="66" charset="0"/>
              </a:rPr>
              <a:t>Children can come to school in their P.E kits on these days</a:t>
            </a:r>
          </a:p>
          <a:p>
            <a:endParaRPr lang="en-GB" sz="3200" dirty="0">
              <a:latin typeface="NTPreCursivefk" pitchFamily="66" charset="0"/>
            </a:endParaRPr>
          </a:p>
          <a:p>
            <a:r>
              <a:rPr lang="en-GB" sz="3200" dirty="0">
                <a:latin typeface="NTPreCursivefk" pitchFamily="66" charset="0"/>
              </a:rPr>
              <a:t>Make sure they bring a water bottle to school</a:t>
            </a:r>
          </a:p>
          <a:p>
            <a:endParaRPr lang="en-GB" sz="3200" dirty="0">
              <a:latin typeface="NTPreCursivefk" pitchFamily="66" charset="0"/>
            </a:endParaRPr>
          </a:p>
          <a:p>
            <a:r>
              <a:rPr lang="en-GB" sz="3200" dirty="0">
                <a:latin typeface="NTPreCursivefk" pitchFamily="66" charset="0"/>
              </a:rPr>
              <a:t>Please ensure EVERYTHING is labelled! </a:t>
            </a:r>
          </a:p>
          <a:p>
            <a:r>
              <a:rPr lang="en-GB" sz="3200" dirty="0">
                <a:latin typeface="NTPreCursivefk" pitchFamily="66" charset="0"/>
              </a:rPr>
              <a:t>(Even shoes!)</a:t>
            </a:r>
          </a:p>
        </p:txBody>
      </p:sp>
      <p:pic>
        <p:nvPicPr>
          <p:cNvPr id="4" name="Picture 3">
            <a:extLst>
              <a:ext uri="{FF2B5EF4-FFF2-40B4-BE49-F238E27FC236}">
                <a16:creationId xmlns:a16="http://schemas.microsoft.com/office/drawing/2014/main" id="{1FFF98B0-865C-4AEB-B521-3CB193BB1AD1}"/>
              </a:ext>
            </a:extLst>
          </p:cNvPr>
          <p:cNvPicPr>
            <a:picLocks noChangeAspect="1"/>
          </p:cNvPicPr>
          <p:nvPr/>
        </p:nvPicPr>
        <p:blipFill>
          <a:blip r:embed="rId5"/>
          <a:stretch>
            <a:fillRect/>
          </a:stretch>
        </p:blipFill>
        <p:spPr>
          <a:xfrm>
            <a:off x="6335335" y="4562242"/>
            <a:ext cx="2635613" cy="2130921"/>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Interventions</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3" name="Rectangle 2">
            <a:extLst>
              <a:ext uri="{FF2B5EF4-FFF2-40B4-BE49-F238E27FC236}">
                <a16:creationId xmlns:a16="http://schemas.microsoft.com/office/drawing/2014/main" id="{12C8ADFA-4A96-4DD8-AE54-EC595E2A49F2}"/>
              </a:ext>
            </a:extLst>
          </p:cNvPr>
          <p:cNvSpPr/>
          <p:nvPr/>
        </p:nvSpPr>
        <p:spPr>
          <a:xfrm>
            <a:off x="251520" y="2204864"/>
            <a:ext cx="6260368" cy="523220"/>
          </a:xfrm>
          <a:prstGeom prst="rect">
            <a:avLst/>
          </a:prstGeom>
        </p:spPr>
        <p:txBody>
          <a:bodyPr wrap="none">
            <a:spAutoFit/>
          </a:bodyPr>
          <a:lstStyle/>
          <a:p>
            <a:r>
              <a:rPr lang="en-GB" sz="2800" dirty="0">
                <a:latin typeface="NTPreCursivefk" pitchFamily="66" charset="0"/>
              </a:rPr>
              <a:t>We have a variety of interventions within school.</a:t>
            </a:r>
          </a:p>
        </p:txBody>
      </p:sp>
      <p:sp>
        <p:nvSpPr>
          <p:cNvPr id="4" name="Rectangle 3">
            <a:extLst>
              <a:ext uri="{FF2B5EF4-FFF2-40B4-BE49-F238E27FC236}">
                <a16:creationId xmlns:a16="http://schemas.microsoft.com/office/drawing/2014/main" id="{2BBA5FB6-BAC6-4D51-AD8A-A767E0EF907E}"/>
              </a:ext>
            </a:extLst>
          </p:cNvPr>
          <p:cNvSpPr/>
          <p:nvPr/>
        </p:nvSpPr>
        <p:spPr>
          <a:xfrm>
            <a:off x="233402" y="3356992"/>
            <a:ext cx="5922774" cy="1384995"/>
          </a:xfrm>
          <a:prstGeom prst="rect">
            <a:avLst/>
          </a:prstGeom>
        </p:spPr>
        <p:txBody>
          <a:bodyPr wrap="square">
            <a:spAutoFit/>
          </a:bodyPr>
          <a:lstStyle/>
          <a:p>
            <a:r>
              <a:rPr lang="en-GB" sz="2800" dirty="0">
                <a:latin typeface="NTPreCursivefk" pitchFamily="66" charset="0"/>
              </a:rPr>
              <a:t>Some sessions targeting children working at a ‘Greater Depth’, boosting confidence, </a:t>
            </a:r>
          </a:p>
          <a:p>
            <a:r>
              <a:rPr lang="en-GB" sz="2800" dirty="0">
                <a:latin typeface="NTPreCursivefk" pitchFamily="66" charset="0"/>
              </a:rPr>
              <a:t>‘Pre-teach’, etc.</a:t>
            </a:r>
          </a:p>
        </p:txBody>
      </p:sp>
      <p:sp>
        <p:nvSpPr>
          <p:cNvPr id="6" name="Rectangle 5">
            <a:extLst>
              <a:ext uri="{FF2B5EF4-FFF2-40B4-BE49-F238E27FC236}">
                <a16:creationId xmlns:a16="http://schemas.microsoft.com/office/drawing/2014/main" id="{97ADD4E3-1446-4DBD-AC1A-3145E9339469}"/>
              </a:ext>
            </a:extLst>
          </p:cNvPr>
          <p:cNvSpPr/>
          <p:nvPr/>
        </p:nvSpPr>
        <p:spPr>
          <a:xfrm>
            <a:off x="269035" y="5351489"/>
            <a:ext cx="8749945" cy="523220"/>
          </a:xfrm>
          <a:prstGeom prst="rect">
            <a:avLst/>
          </a:prstGeom>
        </p:spPr>
        <p:txBody>
          <a:bodyPr wrap="square">
            <a:spAutoFit/>
          </a:bodyPr>
          <a:lstStyle/>
          <a:p>
            <a:r>
              <a:rPr lang="en-GB" sz="2800" dirty="0">
                <a:latin typeface="NTPreCursivefk" pitchFamily="66" charset="0"/>
              </a:rPr>
              <a:t>Children may drop in and out of groups, depending on the need.</a:t>
            </a:r>
          </a:p>
        </p:txBody>
      </p:sp>
      <p:pic>
        <p:nvPicPr>
          <p:cNvPr id="5122" name="Picture 2" descr="Read Write Inc. Phonics: One-to-one Phonics Tutoring Handbook:  Amazon.co.uk: Miskin, Ruth: 9780198377986: Books">
            <a:extLst>
              <a:ext uri="{FF2B5EF4-FFF2-40B4-BE49-F238E27FC236}">
                <a16:creationId xmlns:a16="http://schemas.microsoft.com/office/drawing/2014/main" id="{F1136B2A-154E-4775-96BD-4A732854FA7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573353" y="1597148"/>
            <a:ext cx="2045965" cy="288400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err="1">
                <a:latin typeface="NTPreCursivefk" pitchFamily="66" charset="0"/>
              </a:rPr>
              <a:t>RWInc</a:t>
            </a:r>
            <a:r>
              <a:rPr lang="en-GB" sz="4800" b="1" dirty="0">
                <a:latin typeface="NTPreCursivefk" pitchFamily="66" charset="0"/>
              </a:rPr>
              <a:t> Groups</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250591" y="1700808"/>
            <a:ext cx="8208912" cy="2554545"/>
          </a:xfrm>
          <a:prstGeom prst="rect">
            <a:avLst/>
          </a:prstGeom>
        </p:spPr>
        <p:txBody>
          <a:bodyPr wrap="square">
            <a:spAutoFit/>
          </a:bodyPr>
          <a:lstStyle/>
          <a:p>
            <a:r>
              <a:rPr lang="en-GB" sz="3200" dirty="0">
                <a:latin typeface="NTPreCursivefk" pitchFamily="66" charset="0"/>
              </a:rPr>
              <a:t>All children have been assessed and grouped.</a:t>
            </a:r>
          </a:p>
          <a:p>
            <a:r>
              <a:rPr lang="en-GB" sz="3200" dirty="0">
                <a:latin typeface="NTPreCursivefk" pitchFamily="66" charset="0"/>
              </a:rPr>
              <a:t>Some children may repeating groups.</a:t>
            </a:r>
          </a:p>
          <a:p>
            <a:endParaRPr lang="en-GB" sz="3200" dirty="0">
              <a:latin typeface="NTPreCursivefk" pitchFamily="66" charset="0"/>
            </a:endParaRPr>
          </a:p>
          <a:p>
            <a:r>
              <a:rPr lang="en-GB" sz="3200" dirty="0">
                <a:latin typeface="NTPreCursivefk" pitchFamily="66" charset="0"/>
              </a:rPr>
              <a:t>Children will be assessed again at</a:t>
            </a:r>
          </a:p>
          <a:p>
            <a:r>
              <a:rPr lang="en-GB" sz="3200" dirty="0">
                <a:latin typeface="NTPreCursivefk" pitchFamily="66" charset="0"/>
              </a:rPr>
              <a:t>the end of this term. </a:t>
            </a:r>
          </a:p>
        </p:txBody>
      </p:sp>
      <p:pic>
        <p:nvPicPr>
          <p:cNvPr id="3" name="Picture 2">
            <a:extLst>
              <a:ext uri="{FF2B5EF4-FFF2-40B4-BE49-F238E27FC236}">
                <a16:creationId xmlns:a16="http://schemas.microsoft.com/office/drawing/2014/main" id="{29BB3A7F-9961-4AED-987C-E40A04B92830}"/>
              </a:ext>
            </a:extLst>
          </p:cNvPr>
          <p:cNvPicPr>
            <a:picLocks noChangeAspect="1"/>
          </p:cNvPicPr>
          <p:nvPr/>
        </p:nvPicPr>
        <p:blipFill>
          <a:blip r:embed="rId5" cstate="print"/>
          <a:stretch>
            <a:fillRect/>
          </a:stretch>
        </p:blipFill>
        <p:spPr>
          <a:xfrm>
            <a:off x="6259571" y="2343230"/>
            <a:ext cx="2633838" cy="2834471"/>
          </a:xfrm>
          <a:prstGeom prst="rect">
            <a:avLst/>
          </a:prstGeom>
        </p:spPr>
      </p:pic>
      <p:pic>
        <p:nvPicPr>
          <p:cNvPr id="4" name="Picture 3">
            <a:extLst>
              <a:ext uri="{FF2B5EF4-FFF2-40B4-BE49-F238E27FC236}">
                <a16:creationId xmlns:a16="http://schemas.microsoft.com/office/drawing/2014/main" id="{A8C3B732-E9BB-443D-BF61-F8695D1F893A}"/>
              </a:ext>
            </a:extLst>
          </p:cNvPr>
          <p:cNvPicPr>
            <a:picLocks noChangeAspect="1"/>
          </p:cNvPicPr>
          <p:nvPr/>
        </p:nvPicPr>
        <p:blipFill>
          <a:blip r:embed="rId6"/>
          <a:stretch>
            <a:fillRect/>
          </a:stretch>
        </p:blipFill>
        <p:spPr>
          <a:xfrm>
            <a:off x="250591" y="4387761"/>
            <a:ext cx="4788024" cy="2343230"/>
          </a:xfrm>
          <a:prstGeom prst="rect">
            <a:avLst/>
          </a:prstGeom>
        </p:spPr>
      </p:pic>
      <p:sp>
        <p:nvSpPr>
          <p:cNvPr id="6" name="Rectangle 5">
            <a:extLst>
              <a:ext uri="{FF2B5EF4-FFF2-40B4-BE49-F238E27FC236}">
                <a16:creationId xmlns:a16="http://schemas.microsoft.com/office/drawing/2014/main" id="{EB858B6C-4634-4D0B-861D-7E239A0FAAF3}"/>
              </a:ext>
            </a:extLst>
          </p:cNvPr>
          <p:cNvSpPr/>
          <p:nvPr/>
        </p:nvSpPr>
        <p:spPr>
          <a:xfrm>
            <a:off x="5254639" y="5807005"/>
            <a:ext cx="3709849" cy="584775"/>
          </a:xfrm>
          <a:prstGeom prst="rect">
            <a:avLst/>
          </a:prstGeom>
        </p:spPr>
        <p:txBody>
          <a:bodyPr wrap="square">
            <a:spAutoFit/>
          </a:bodyPr>
          <a:lstStyle/>
          <a:p>
            <a:r>
              <a:rPr lang="en-GB" sz="3200" dirty="0">
                <a:latin typeface="NTPreCursivefk" pitchFamily="66" charset="0"/>
              </a:rPr>
              <a:t>ruthmiskin.com/parents/</a:t>
            </a:r>
            <a:endParaRPr lang="en-GB" sz="32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Reading</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7170" name="Picture 2" descr="FREE Reading Artwork! | Reading quotes kids, Reading artwork, Reading quotes">
            <a:extLst>
              <a:ext uri="{FF2B5EF4-FFF2-40B4-BE49-F238E27FC236}">
                <a16:creationId xmlns:a16="http://schemas.microsoft.com/office/drawing/2014/main" id="{196DC4CB-B1FF-40B1-A18B-C00443DA9AEB}"/>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78031" y="161328"/>
            <a:ext cx="2301731" cy="3220039"/>
          </a:xfrm>
          <a:prstGeom prst="rect">
            <a:avLst/>
          </a:prstGeom>
          <a:noFill/>
          <a:extLst>
            <a:ext uri="{909E8E84-426E-40DD-AFC4-6F175D3DCCD1}">
              <a14:hiddenFill xmlns:a14="http://schemas.microsoft.com/office/drawing/2010/main">
                <a:solidFill>
                  <a:srgbClr val="FFFFFF"/>
                </a:solidFill>
              </a14:hiddenFill>
            </a:ext>
          </a:extLst>
        </p:spPr>
      </p:pic>
      <p:pic>
        <p:nvPicPr>
          <p:cNvPr id="7174" name="Picture 6" descr="reading quote 2 – Fox Covert Primary">
            <a:extLst>
              <a:ext uri="{FF2B5EF4-FFF2-40B4-BE49-F238E27FC236}">
                <a16:creationId xmlns:a16="http://schemas.microsoft.com/office/drawing/2014/main" id="{E7A00F4F-7141-40B1-BDD1-1CE891624107}"/>
              </a:ext>
            </a:extLst>
          </p:cNvPr>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5200" r="5299"/>
          <a:stretch/>
        </p:blipFill>
        <p:spPr bwMode="auto">
          <a:xfrm>
            <a:off x="266996" y="1803773"/>
            <a:ext cx="1584176" cy="219941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148902A3-02FC-4ECC-ACC9-720559F98F46}"/>
              </a:ext>
            </a:extLst>
          </p:cNvPr>
          <p:cNvSpPr/>
          <p:nvPr/>
        </p:nvSpPr>
        <p:spPr>
          <a:xfrm>
            <a:off x="287524" y="2153756"/>
            <a:ext cx="8568952" cy="3939540"/>
          </a:xfrm>
          <a:prstGeom prst="rect">
            <a:avLst/>
          </a:prstGeom>
        </p:spPr>
        <p:txBody>
          <a:bodyPr wrap="square">
            <a:spAutoFit/>
          </a:bodyPr>
          <a:lstStyle/>
          <a:p>
            <a:pPr algn="ctr"/>
            <a:r>
              <a:rPr lang="en-GB" sz="3200" dirty="0">
                <a:latin typeface="NTPreCursivefk" pitchFamily="66" charset="0"/>
              </a:rPr>
              <a:t>Read 5 times a week</a:t>
            </a:r>
          </a:p>
          <a:p>
            <a:pPr algn="ctr"/>
            <a:endParaRPr lang="en-GB" sz="3200" dirty="0">
              <a:latin typeface="NTPreCursivefk" pitchFamily="66" charset="0"/>
            </a:endParaRPr>
          </a:p>
          <a:p>
            <a:pPr algn="ctr"/>
            <a:r>
              <a:rPr lang="en-GB" sz="3200" dirty="0">
                <a:latin typeface="NTPreCursivefk" pitchFamily="66" charset="0"/>
              </a:rPr>
              <a:t>Variety of texts</a:t>
            </a:r>
          </a:p>
          <a:p>
            <a:pPr algn="ctr"/>
            <a:endParaRPr lang="en-GB" sz="3200" dirty="0">
              <a:latin typeface="NTPreCursivefk" pitchFamily="66" charset="0"/>
            </a:endParaRPr>
          </a:p>
          <a:p>
            <a:pPr algn="ctr"/>
            <a:r>
              <a:rPr lang="en-GB" sz="3200" dirty="0">
                <a:latin typeface="NTPreCursivefk" pitchFamily="66" charset="0"/>
              </a:rPr>
              <a:t>Compromise!</a:t>
            </a:r>
          </a:p>
          <a:p>
            <a:pPr algn="ctr"/>
            <a:endParaRPr lang="en-GB" sz="3200" dirty="0">
              <a:latin typeface="NTPreCursivefk" pitchFamily="66" charset="0"/>
            </a:endParaRPr>
          </a:p>
          <a:p>
            <a:pPr algn="ctr"/>
            <a:r>
              <a:rPr lang="en-GB" sz="3200" dirty="0">
                <a:latin typeface="NTPreCursivefk" pitchFamily="66" charset="0"/>
              </a:rPr>
              <a:t>Model ‘fantastic reading’</a:t>
            </a:r>
          </a:p>
          <a:p>
            <a:pPr algn="ctr"/>
            <a:endParaRPr lang="en-GB" sz="2600" dirty="0">
              <a:latin typeface="NTPreCursivefk" pitchFamily="66" charset="0"/>
            </a:endParaRPr>
          </a:p>
        </p:txBody>
      </p:sp>
      <p:pic>
        <p:nvPicPr>
          <p:cNvPr id="4" name="Picture 3">
            <a:extLst>
              <a:ext uri="{FF2B5EF4-FFF2-40B4-BE49-F238E27FC236}">
                <a16:creationId xmlns:a16="http://schemas.microsoft.com/office/drawing/2014/main" id="{E7C32C86-8EAB-43E5-95CF-1BBC1D14CCB0}"/>
              </a:ext>
            </a:extLst>
          </p:cNvPr>
          <p:cNvPicPr>
            <a:picLocks noChangeAspect="1"/>
          </p:cNvPicPr>
          <p:nvPr/>
        </p:nvPicPr>
        <p:blipFill>
          <a:blip r:embed="rId7"/>
          <a:stretch>
            <a:fillRect/>
          </a:stretch>
        </p:blipFill>
        <p:spPr>
          <a:xfrm>
            <a:off x="142374" y="5536006"/>
            <a:ext cx="1760786" cy="1226262"/>
          </a:xfrm>
          <a:prstGeom prst="rect">
            <a:avLst/>
          </a:prstGeom>
        </p:spPr>
      </p:pic>
      <p:pic>
        <p:nvPicPr>
          <p:cNvPr id="5" name="Picture 4">
            <a:extLst>
              <a:ext uri="{FF2B5EF4-FFF2-40B4-BE49-F238E27FC236}">
                <a16:creationId xmlns:a16="http://schemas.microsoft.com/office/drawing/2014/main" id="{4D46C3FB-FA0D-4AAC-A73B-9768DAC3F495}"/>
              </a:ext>
            </a:extLst>
          </p:cNvPr>
          <p:cNvPicPr>
            <a:picLocks noChangeAspect="1"/>
          </p:cNvPicPr>
          <p:nvPr/>
        </p:nvPicPr>
        <p:blipFill>
          <a:blip r:embed="rId8"/>
          <a:stretch>
            <a:fillRect/>
          </a:stretch>
        </p:blipFill>
        <p:spPr>
          <a:xfrm>
            <a:off x="3131840" y="5539627"/>
            <a:ext cx="1760786" cy="1249590"/>
          </a:xfrm>
          <a:prstGeom prst="rect">
            <a:avLst/>
          </a:prstGeom>
        </p:spPr>
      </p:pic>
      <p:pic>
        <p:nvPicPr>
          <p:cNvPr id="6" name="Picture 5">
            <a:extLst>
              <a:ext uri="{FF2B5EF4-FFF2-40B4-BE49-F238E27FC236}">
                <a16:creationId xmlns:a16="http://schemas.microsoft.com/office/drawing/2014/main" id="{6926D5C7-E3EB-4C8C-A50C-DC865C9A8D8A}"/>
              </a:ext>
            </a:extLst>
          </p:cNvPr>
          <p:cNvPicPr>
            <a:picLocks noChangeAspect="1"/>
          </p:cNvPicPr>
          <p:nvPr/>
        </p:nvPicPr>
        <p:blipFill>
          <a:blip r:embed="rId9"/>
          <a:stretch>
            <a:fillRect/>
          </a:stretch>
        </p:blipFill>
        <p:spPr>
          <a:xfrm>
            <a:off x="6588224" y="5540763"/>
            <a:ext cx="1760787" cy="1221505"/>
          </a:xfrm>
          <a:prstGeom prst="rect">
            <a:avLst/>
          </a:prstGeom>
        </p:spPr>
      </p:pic>
    </p:spTree>
    <p:extLst>
      <p:ext uri="{BB962C8B-B14F-4D97-AF65-F5344CB8AC3E}">
        <p14:creationId xmlns:p14="http://schemas.microsoft.com/office/powerpoint/2010/main" val="34324678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Homework</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8194" name="Picture 2" descr="Seesaw">
            <a:extLst>
              <a:ext uri="{FF2B5EF4-FFF2-40B4-BE49-F238E27FC236}">
                <a16:creationId xmlns:a16="http://schemas.microsoft.com/office/drawing/2014/main" id="{28F662A2-0118-48B6-9873-BEBE8FFFDE2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07780" y="2027975"/>
            <a:ext cx="1728192" cy="1145866"/>
          </a:xfrm>
          <a:prstGeom prst="rect">
            <a:avLst/>
          </a:prstGeom>
          <a:noFill/>
          <a:extLst>
            <a:ext uri="{909E8E84-426E-40DD-AFC4-6F175D3DCCD1}">
              <a14:hiddenFill xmlns:a14="http://schemas.microsoft.com/office/drawing/2010/main">
                <a:solidFill>
                  <a:srgbClr val="FFFFFF"/>
                </a:solidFill>
              </a14:hiddenFill>
            </a:ext>
          </a:extLst>
        </p:spPr>
      </p:pic>
      <p:pic>
        <p:nvPicPr>
          <p:cNvPr id="8196" name="Picture 4" descr="EdShed Web Game - Spelling Shed and MathShed">
            <a:extLst>
              <a:ext uri="{FF2B5EF4-FFF2-40B4-BE49-F238E27FC236}">
                <a16:creationId xmlns:a16="http://schemas.microsoft.com/office/drawing/2014/main" id="{45469DE3-2EC4-42C3-876D-C15D2F11BEC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220072" y="1907218"/>
            <a:ext cx="2540004" cy="1336844"/>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55A26A54-9E0A-4F4E-9DE6-04CDA86C7223}"/>
              </a:ext>
            </a:extLst>
          </p:cNvPr>
          <p:cNvSpPr/>
          <p:nvPr/>
        </p:nvSpPr>
        <p:spPr>
          <a:xfrm>
            <a:off x="1295636" y="3861048"/>
            <a:ext cx="6552728" cy="2677656"/>
          </a:xfrm>
          <a:prstGeom prst="rect">
            <a:avLst/>
          </a:prstGeom>
        </p:spPr>
        <p:txBody>
          <a:bodyPr wrap="square">
            <a:spAutoFit/>
          </a:bodyPr>
          <a:lstStyle/>
          <a:p>
            <a:pPr algn="ctr"/>
            <a:endParaRPr lang="en-GB" sz="2400" dirty="0">
              <a:latin typeface="NTPreCursivefk" pitchFamily="66" charset="0"/>
            </a:endParaRPr>
          </a:p>
          <a:p>
            <a:pPr algn="ctr"/>
            <a:r>
              <a:rPr lang="en-GB" sz="2400" dirty="0">
                <a:latin typeface="NTPreCursivefk" pitchFamily="66" charset="0"/>
              </a:rPr>
              <a:t>Spellings are put on Seesaw on a Friday. These are to be practised at home for the following Friday.</a:t>
            </a:r>
          </a:p>
          <a:p>
            <a:pPr algn="ctr"/>
            <a:endParaRPr lang="en-GB" sz="2400" dirty="0">
              <a:latin typeface="NTPreCursivefk" pitchFamily="66" charset="0"/>
            </a:endParaRPr>
          </a:p>
          <a:p>
            <a:pPr algn="ctr"/>
            <a:r>
              <a:rPr lang="en-GB" sz="2400" dirty="0">
                <a:latin typeface="NTPreCursivefk" pitchFamily="66" charset="0"/>
              </a:rPr>
              <a:t>Spellings are also on Spelling Shed which allows children to practise their spellings online by playing games.</a:t>
            </a:r>
          </a:p>
          <a:p>
            <a:pPr algn="ctr"/>
            <a:endParaRPr lang="en-GB" sz="2400" dirty="0">
              <a:latin typeface="NTPreCursivefk" pitchFamily="66"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Assessment</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pic>
        <p:nvPicPr>
          <p:cNvPr id="3" name="Picture 2">
            <a:extLst>
              <a:ext uri="{FF2B5EF4-FFF2-40B4-BE49-F238E27FC236}">
                <a16:creationId xmlns:a16="http://schemas.microsoft.com/office/drawing/2014/main" id="{4F3D476F-628B-420F-AABE-965F0D29A1D8}"/>
              </a:ext>
            </a:extLst>
          </p:cNvPr>
          <p:cNvPicPr>
            <a:picLocks noChangeAspect="1"/>
          </p:cNvPicPr>
          <p:nvPr/>
        </p:nvPicPr>
        <p:blipFill>
          <a:blip r:embed="rId5"/>
          <a:stretch>
            <a:fillRect/>
          </a:stretch>
        </p:blipFill>
        <p:spPr>
          <a:xfrm>
            <a:off x="539552" y="1700808"/>
            <a:ext cx="8127818" cy="491917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6048672" cy="1080120"/>
          </a:xfrm>
        </p:spPr>
        <p:txBody>
          <a:bodyPr>
            <a:noAutofit/>
          </a:bodyPr>
          <a:lstStyle/>
          <a:p>
            <a:r>
              <a:rPr lang="en-GB" sz="4800" b="1" dirty="0">
                <a:latin typeface="NTPreCursivefk" pitchFamily="66" charset="0"/>
              </a:rPr>
              <a:t>SATS</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323528" y="1772816"/>
            <a:ext cx="8568952" cy="206210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4" name="Picture 2" descr="National curriculum past papers - 2003-2019 | Testbase">
            <a:extLst>
              <a:ext uri="{FF2B5EF4-FFF2-40B4-BE49-F238E27FC236}">
                <a16:creationId xmlns:a16="http://schemas.microsoft.com/office/drawing/2014/main" id="{4263C95C-5E47-4724-A61C-5445D1A6F24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115616" y="1916832"/>
            <a:ext cx="2737842" cy="387430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ational curriculum past papers - 2003-2019 | Testbase">
            <a:extLst>
              <a:ext uri="{FF2B5EF4-FFF2-40B4-BE49-F238E27FC236}">
                <a16:creationId xmlns:a16="http://schemas.microsoft.com/office/drawing/2014/main" id="{8978796A-06E2-456B-BC66-372B54119B8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55976" y="1916832"/>
            <a:ext cx="2738168" cy="3874766"/>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6048672" cy="1080120"/>
          </a:xfrm>
        </p:spPr>
        <p:txBody>
          <a:bodyPr>
            <a:noAutofit/>
          </a:bodyPr>
          <a:lstStyle/>
          <a:p>
            <a:r>
              <a:rPr lang="en-GB" sz="4800" b="1" dirty="0">
                <a:latin typeface="NTPreCursivefk" pitchFamily="66" charset="0"/>
              </a:rPr>
              <a:t>Hawse End </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323528" y="1772816"/>
            <a:ext cx="8568952" cy="206210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6" name="Picture 5">
            <a:extLst>
              <a:ext uri="{FF2B5EF4-FFF2-40B4-BE49-F238E27FC236}">
                <a16:creationId xmlns:a16="http://schemas.microsoft.com/office/drawing/2014/main" id="{E78F59DE-7742-451C-BA8A-2CBDEF7AAA1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312513" y="4581128"/>
            <a:ext cx="2832315" cy="2124236"/>
          </a:xfrm>
          <a:prstGeom prst="rect">
            <a:avLst/>
          </a:prstGeom>
        </p:spPr>
      </p:pic>
      <p:pic>
        <p:nvPicPr>
          <p:cNvPr id="2050" name="Picture 2" descr="Hawse End Centre - Outdoor Activity Residentials for schools - Independent  Hostels">
            <a:extLst>
              <a:ext uri="{FF2B5EF4-FFF2-40B4-BE49-F238E27FC236}">
                <a16:creationId xmlns:a16="http://schemas.microsoft.com/office/drawing/2014/main" id="{D153DBF3-C1E9-49CE-848B-462C4B9AB876}"/>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674341" y="1195666"/>
            <a:ext cx="4129907" cy="309743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E25A228D-CCB1-4861-AECE-F604671A1895}"/>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83568" y="4581128"/>
            <a:ext cx="3103730" cy="2088232"/>
          </a:xfrm>
          <a:prstGeom prst="rect">
            <a:avLst/>
          </a:prstGeom>
        </p:spPr>
      </p:pic>
    </p:spTree>
    <p:extLst>
      <p:ext uri="{BB962C8B-B14F-4D97-AF65-F5344CB8AC3E}">
        <p14:creationId xmlns:p14="http://schemas.microsoft.com/office/powerpoint/2010/main" val="15160404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6048672" cy="1080120"/>
          </a:xfrm>
        </p:spPr>
        <p:txBody>
          <a:bodyPr>
            <a:noAutofit/>
          </a:bodyPr>
          <a:lstStyle/>
          <a:p>
            <a:r>
              <a:rPr lang="en-GB" sz="4800" b="1" dirty="0">
                <a:latin typeface="NTPreCursivefk" pitchFamily="66" charset="0"/>
              </a:rPr>
              <a:t>Jungle Book</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323528" y="1772816"/>
            <a:ext cx="8568952" cy="2062103"/>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3200" b="0" i="0" u="none" strike="noStrike" kern="1200" cap="none" spc="0" normalizeH="0" baseline="0" noProof="0" dirty="0">
              <a:ln>
                <a:noFill/>
              </a:ln>
              <a:solidFill>
                <a:prstClr val="black"/>
              </a:solidFill>
              <a:effectLst/>
              <a:uLnTx/>
              <a:uFillTx/>
              <a:latin typeface="NTPreCursivefk"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itchFamily="34" charset="0"/>
              <a:buChar char="•"/>
              <a:tabLst/>
              <a:defRPr/>
            </a:pPr>
            <a:endParaRPr kumimoji="0" lang="en-GB" sz="3200" b="0" i="0" u="none" strike="noStrike" kern="1200" cap="none" spc="0" normalizeH="0" baseline="0" noProof="0" dirty="0">
              <a:ln>
                <a:noFill/>
              </a:ln>
              <a:solidFill>
                <a:prstClr val="black"/>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8A502B13-175F-4C94-98E9-692362BD9215}"/>
              </a:ext>
            </a:extLst>
          </p:cNvPr>
          <p:cNvPicPr>
            <a:picLocks noChangeAspect="1"/>
          </p:cNvPicPr>
          <p:nvPr/>
        </p:nvPicPr>
        <p:blipFill>
          <a:blip r:embed="rId5"/>
          <a:stretch>
            <a:fillRect/>
          </a:stretch>
        </p:blipFill>
        <p:spPr>
          <a:xfrm>
            <a:off x="3563888" y="2060848"/>
            <a:ext cx="2871763" cy="2871763"/>
          </a:xfrm>
          <a:prstGeom prst="rect">
            <a:avLst/>
          </a:prstGeom>
        </p:spPr>
      </p:pic>
      <p:pic>
        <p:nvPicPr>
          <p:cNvPr id="4" name="Picture 2" descr="The Jungle Book' is the king of Disney animated movies | The Connector">
            <a:extLst>
              <a:ext uri="{FF2B5EF4-FFF2-40B4-BE49-F238E27FC236}">
                <a16:creationId xmlns:a16="http://schemas.microsoft.com/office/drawing/2014/main" id="{D9F97636-0647-4FE9-B238-4D34B3AB8A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39494" y="4843611"/>
            <a:ext cx="2847975" cy="1609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920595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dirty="0">
                <a:latin typeface="NTPreCursivefk" pitchFamily="66" charset="0"/>
              </a:rPr>
              <a:t>How can you help?</a:t>
            </a: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467544" y="1700808"/>
            <a:ext cx="8460432" cy="4524315"/>
          </a:xfrm>
          <a:prstGeom prst="rect">
            <a:avLst/>
          </a:prstGeom>
        </p:spPr>
        <p:txBody>
          <a:bodyPr wrap="square">
            <a:spAutoFit/>
          </a:bodyPr>
          <a:lstStyle/>
          <a:p>
            <a:pPr>
              <a:buFont typeface="Arial" pitchFamily="34" charset="0"/>
              <a:buChar char="•"/>
            </a:pPr>
            <a:r>
              <a:rPr lang="en-GB" sz="3200" dirty="0">
                <a:latin typeface="NTPreCursivefk" pitchFamily="66" charset="0"/>
              </a:rPr>
              <a:t> Encourage your children to discuss their learning. </a:t>
            </a:r>
          </a:p>
          <a:p>
            <a:pPr>
              <a:buFont typeface="Arial" pitchFamily="34" charset="0"/>
              <a:buChar char="•"/>
            </a:pPr>
            <a:r>
              <a:rPr lang="en-GB" sz="3200" dirty="0">
                <a:latin typeface="NTPreCursivefk" pitchFamily="66" charset="0"/>
              </a:rPr>
              <a:t>Read a variety of texts to and with your children – not just school books. </a:t>
            </a:r>
          </a:p>
          <a:p>
            <a:pPr>
              <a:buFont typeface="Arial" pitchFamily="34" charset="0"/>
              <a:buChar char="•"/>
            </a:pPr>
            <a:r>
              <a:rPr lang="en-GB" sz="3200" dirty="0">
                <a:latin typeface="NTPreCursivefk" pitchFamily="66" charset="0"/>
              </a:rPr>
              <a:t>Continue to practise areas of difficulty that your child may be experiencing. </a:t>
            </a:r>
          </a:p>
          <a:p>
            <a:pPr>
              <a:buFont typeface="Arial" pitchFamily="34" charset="0"/>
              <a:buChar char="•"/>
            </a:pPr>
            <a:r>
              <a:rPr lang="en-GB" sz="3200" dirty="0">
                <a:latin typeface="NTPreCursivefk" pitchFamily="66" charset="0"/>
              </a:rPr>
              <a:t>Make each learning experience as enjoyable as possible. </a:t>
            </a:r>
          </a:p>
          <a:p>
            <a:pPr>
              <a:buFont typeface="Arial" pitchFamily="34" charset="0"/>
              <a:buChar char="•"/>
            </a:pPr>
            <a:r>
              <a:rPr lang="en-GB" sz="3200" dirty="0">
                <a:latin typeface="NTPreCursivefk" pitchFamily="66" charset="0"/>
              </a:rPr>
              <a:t>If you have a question please come and speak to us!</a:t>
            </a:r>
          </a:p>
          <a:p>
            <a:pPr>
              <a:buFont typeface="Arial" pitchFamily="34" charset="0"/>
              <a:buChar char="•"/>
            </a:pPr>
            <a:r>
              <a:rPr lang="en-GB" sz="3200" dirty="0">
                <a:latin typeface="NTPreCursivefk" pitchFamily="66" charset="0"/>
              </a:rPr>
              <a:t> Meetings will be held that explain teaching methods used.</a:t>
            </a:r>
            <a:endParaRPr lang="en-GB" sz="3600" dirty="0">
              <a:latin typeface="NTPreCursivefk" pitchFamily="66" charset="0"/>
            </a:endParaRPr>
          </a:p>
          <a:p>
            <a:pPr>
              <a:buFont typeface="Arial" pitchFamily="34" charset="0"/>
              <a:buChar char="•"/>
            </a:pPr>
            <a:endParaRPr lang="en-GB" sz="3200" dirty="0"/>
          </a:p>
        </p:txBody>
      </p:sp>
      <p:sp>
        <p:nvSpPr>
          <p:cNvPr id="6" name="Rectangle 5"/>
          <p:cNvSpPr/>
          <p:nvPr/>
        </p:nvSpPr>
        <p:spPr>
          <a:xfrm>
            <a:off x="2286000" y="1305342"/>
            <a:ext cx="4572000" cy="923330"/>
          </a:xfrm>
          <a:prstGeom prst="rect">
            <a:avLst/>
          </a:prstGeom>
        </p:spPr>
        <p:txBody>
          <a:bodyPr>
            <a:spAutoFit/>
          </a:bodyPr>
          <a:lstStyle/>
          <a:p>
            <a:endParaRPr lang="en-GB" dirty="0"/>
          </a:p>
          <a:p>
            <a:endParaRPr lang="en-GB" sz="3600" dirty="0">
              <a:latin typeface="NTPreCursivefk" pitchFamily="66"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404664"/>
            <a:ext cx="5904656" cy="1080120"/>
          </a:xfrm>
        </p:spPr>
        <p:txBody>
          <a:bodyPr>
            <a:noAutofit/>
          </a:bodyPr>
          <a:lstStyle/>
          <a:p>
            <a:r>
              <a:rPr lang="en-GB" sz="4800" b="1" dirty="0">
                <a:latin typeface="NTPreCursivefk" pitchFamily="66" charset="0"/>
              </a:rPr>
              <a:t>Open door policy</a:t>
            </a:r>
            <a:endParaRPr lang="en-GB" sz="4800" dirty="0">
              <a:latin typeface="NTPreCursivefk" pitchFamily="66" charset="0"/>
            </a:endParaRPr>
          </a:p>
        </p:txBody>
      </p:sp>
      <p:pic>
        <p:nvPicPr>
          <p:cNvPr id="1026" name="Picture 2" descr="https://primarysite-prod.s3.amazonaws.com/theme/StJamesCofEInfantandNurserySchool/school-logo.png">
            <a:hlinkClick r:id="rId3"/>
          </p:cNvPr>
          <p:cNvPicPr>
            <a:picLocks noChangeAspect="1" noChangeArrowheads="1"/>
          </p:cNvPicPr>
          <p:nvPr/>
        </p:nvPicPr>
        <p:blipFill>
          <a:blip r:embed="rId4" cstate="print"/>
          <a:srcRect/>
          <a:stretch>
            <a:fillRect/>
          </a:stretch>
        </p:blipFill>
        <p:spPr bwMode="auto">
          <a:xfrm>
            <a:off x="251520" y="188640"/>
            <a:ext cx="1440160" cy="1440160"/>
          </a:xfrm>
          <a:prstGeom prst="rect">
            <a:avLst/>
          </a:prstGeom>
          <a:noFill/>
        </p:spPr>
      </p:pic>
      <p:sp>
        <p:nvSpPr>
          <p:cNvPr id="5" name="Rectangle 4"/>
          <p:cNvSpPr/>
          <p:nvPr/>
        </p:nvSpPr>
        <p:spPr>
          <a:xfrm>
            <a:off x="251520" y="1750934"/>
            <a:ext cx="8766720" cy="1938992"/>
          </a:xfrm>
          <a:prstGeom prst="rect">
            <a:avLst/>
          </a:prstGeom>
        </p:spPr>
        <p:txBody>
          <a:bodyPr wrap="square">
            <a:spAutoFit/>
          </a:bodyPr>
          <a:lstStyle/>
          <a:p>
            <a:pPr algn="ctr"/>
            <a:r>
              <a:rPr lang="en-GB" sz="4000" dirty="0">
                <a:latin typeface="NTPreCursivefk" pitchFamily="66" charset="0"/>
              </a:rPr>
              <a:t>Please come to see us if you have any questions, or would like to speak to us about anything!</a:t>
            </a:r>
          </a:p>
          <a:p>
            <a:pPr algn="ctr"/>
            <a:r>
              <a:rPr lang="en-GB" sz="4000" dirty="0">
                <a:latin typeface="NTPreCursivefk" pitchFamily="66" charset="0"/>
              </a:rPr>
              <a:t> </a:t>
            </a:r>
            <a:endParaRPr lang="en-GB" sz="3200" dirty="0"/>
          </a:p>
        </p:txBody>
      </p:sp>
      <p:pic>
        <p:nvPicPr>
          <p:cNvPr id="2050" name="Picture 2" descr="school clipart my cute graphics - Clip Art Library">
            <a:extLst>
              <a:ext uri="{FF2B5EF4-FFF2-40B4-BE49-F238E27FC236}">
                <a16:creationId xmlns:a16="http://schemas.microsoft.com/office/drawing/2014/main" id="{40C886BA-5F05-4387-A926-DC984D410169}"/>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20887" t="8581" r="21097" b="7032"/>
          <a:stretch/>
        </p:blipFill>
        <p:spPr bwMode="auto">
          <a:xfrm>
            <a:off x="3383868" y="3212976"/>
            <a:ext cx="2376264" cy="34563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547027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6215</TotalTime>
  <Words>1434</Words>
  <Application>Microsoft Office PowerPoint</Application>
  <PresentationFormat>On-screen Show (4:3)</PresentationFormat>
  <Paragraphs>140</Paragraphs>
  <Slides>18</Slides>
  <Notes>18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NTPreCursivefk</vt:lpstr>
      <vt:lpstr>Office Theme</vt:lpstr>
      <vt:lpstr>Year 2 Information Meeting</vt:lpstr>
      <vt:lpstr>Meet the Staff... Catbells</vt:lpstr>
      <vt:lpstr>Meet the Staff... Scafell</vt:lpstr>
      <vt:lpstr>Meet the Staff... Skiddaw</vt:lpstr>
      <vt:lpstr>Transition from Y1</vt:lpstr>
      <vt:lpstr>Morning Routine</vt:lpstr>
      <vt:lpstr>Curriculum</vt:lpstr>
      <vt:lpstr>P.E</vt:lpstr>
      <vt:lpstr>Interventions</vt:lpstr>
      <vt:lpstr>RWInc Groups</vt:lpstr>
      <vt:lpstr>Reading</vt:lpstr>
      <vt:lpstr>Homework</vt:lpstr>
      <vt:lpstr>Assessment</vt:lpstr>
      <vt:lpstr>SATS</vt:lpstr>
      <vt:lpstr>Hawse End </vt:lpstr>
      <vt:lpstr>Jungle Book</vt:lpstr>
      <vt:lpstr>How can you help?</vt:lpstr>
      <vt:lpstr>Open door policy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Key Stage 1  Information Meeting</dc:title>
  <dc:creator>Kim Powell</dc:creator>
  <cp:lastModifiedBy>K Powell</cp:lastModifiedBy>
  <cp:revision>69</cp:revision>
  <dcterms:created xsi:type="dcterms:W3CDTF">2019-09-16T19:09:21Z</dcterms:created>
  <dcterms:modified xsi:type="dcterms:W3CDTF">2023-09-24T19:05:00Z</dcterms:modified>
</cp:coreProperties>
</file>